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61" r:id="rId3"/>
    <p:sldId id="257" r:id="rId4"/>
    <p:sldId id="259" r:id="rId5"/>
    <p:sldId id="277"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58" r:id="rId22"/>
    <p:sldId id="274"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0980" autoAdjust="0"/>
  </p:normalViewPr>
  <p:slideViewPr>
    <p:cSldViewPr snapToGrid="0">
      <p:cViewPr varScale="1">
        <p:scale>
          <a:sx n="42" d="100"/>
          <a:sy n="42" d="100"/>
        </p:scale>
        <p:origin x="72" y="252"/>
      </p:cViewPr>
      <p:guideLst/>
    </p:cSldViewPr>
  </p:slideViewPr>
  <p:notesTextViewPr>
    <p:cViewPr>
      <p:scale>
        <a:sx n="100" d="100"/>
        <a:sy n="100" d="100"/>
      </p:scale>
      <p:origin x="0" y="-167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42562-FB2C-46E0-8A9A-CA113BF57222}" type="datetimeFigureOut">
              <a:rPr lang="en-GB" smtClean="0"/>
              <a:t>21/12/2018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40D99-7577-4BE0-8780-F3489132B64E}" type="slidenum">
              <a:rPr lang="en-GB" smtClean="0"/>
              <a:t>‹#›</a:t>
            </a:fld>
            <a:endParaRPr lang="en-GB"/>
          </a:p>
        </p:txBody>
      </p:sp>
    </p:spTree>
    <p:extLst>
      <p:ext uri="{BB962C8B-B14F-4D97-AF65-F5344CB8AC3E}">
        <p14:creationId xmlns:p14="http://schemas.microsoft.com/office/powerpoint/2010/main" val="2429233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740D99-7577-4BE0-8780-F3489132B64E}" type="slidenum">
              <a:rPr lang="en-GB" smtClean="0"/>
              <a:t>3</a:t>
            </a:fld>
            <a:endParaRPr lang="en-GB"/>
          </a:p>
        </p:txBody>
      </p:sp>
    </p:spTree>
    <p:extLst>
      <p:ext uri="{BB962C8B-B14F-4D97-AF65-F5344CB8AC3E}">
        <p14:creationId xmlns:p14="http://schemas.microsoft.com/office/powerpoint/2010/main" val="2586197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Doom was developed in 1993 was a first person shooter in the vain of Wolfenstein 3D. It was developed by ID Software for various home computers.</a:t>
            </a:r>
          </a:p>
          <a:p>
            <a:endParaRPr lang="en-GB" dirty="0"/>
          </a:p>
          <a:p>
            <a:r>
              <a:rPr lang="en-GB" dirty="0"/>
              <a:t>The game was a sci-fi, horror mix that saw the player controlling an unidentified marine, sent on a mission onto a mars space station and eliminate a hellish threat. Players have to kill demons in any way possible, be it by punching, shooting or even using a chainsaw.</a:t>
            </a:r>
          </a:p>
          <a:p>
            <a:r>
              <a:rPr lang="en-GB" dirty="0"/>
              <a:t>The design improved on that of Wolfenstein 3D, resulting in an improved 3D model, better graphics and even peer-to-peer multiplayer gaming</a:t>
            </a:r>
            <a:r>
              <a:rPr lang="en-GB" baseline="30000" dirty="0"/>
              <a:t>[13]</a:t>
            </a:r>
            <a:r>
              <a:rPr lang="en-GB" baseline="0" dirty="0"/>
              <a:t>.</a:t>
            </a:r>
            <a:endParaRPr lang="en-GB" baseline="30000" dirty="0"/>
          </a:p>
          <a:p>
            <a:endParaRPr lang="en-GB" dirty="0"/>
          </a:p>
          <a:p>
            <a:r>
              <a:rPr lang="en-GB" dirty="0"/>
              <a:t>The game was known infamously for its amount of violence, from the level of blood and slaughtering of demons, alongside its dark, moody aesthetic and audio. But most notably, it led to it being part of an investigation of a school shooting in 1999, leading families to sue the creators, but the case was thrown out</a:t>
            </a:r>
            <a:r>
              <a:rPr lang="en-GB" baseline="30000" dirty="0"/>
              <a:t>[14]</a:t>
            </a:r>
            <a:r>
              <a:rPr lang="en-GB" baseline="0" dirty="0"/>
              <a:t>.</a:t>
            </a:r>
          </a:p>
          <a:p>
            <a:endParaRPr lang="en-GB" dirty="0"/>
          </a:p>
          <a:p>
            <a:r>
              <a:rPr lang="en-GB" dirty="0"/>
              <a:t>Though, despite the controversy, Doom was a success, heightening the popularity of PC gaming at the time and popularized first-person shooters, despite them being called “Doom clones” around this time. The multiplayer mode in Doom, contributed to the popularity of multiplayer games to come, such as Quake</a:t>
            </a:r>
            <a:r>
              <a:rPr lang="en-GB" baseline="30000" dirty="0"/>
              <a:t>[13]</a:t>
            </a:r>
            <a:r>
              <a:rPr lang="en-GB" dirty="0"/>
              <a:t>.</a:t>
            </a:r>
            <a:endParaRPr lang="en-GB" baseline="30000" dirty="0"/>
          </a:p>
        </p:txBody>
      </p:sp>
      <p:sp>
        <p:nvSpPr>
          <p:cNvPr id="4" name="Slide Number Placeholder 3"/>
          <p:cNvSpPr>
            <a:spLocks noGrp="1"/>
          </p:cNvSpPr>
          <p:nvPr>
            <p:ph type="sldNum" sz="quarter" idx="10"/>
          </p:nvPr>
        </p:nvSpPr>
        <p:spPr/>
        <p:txBody>
          <a:bodyPr/>
          <a:lstStyle/>
          <a:p>
            <a:fld id="{BC740D99-7577-4BE0-8780-F3489132B64E}" type="slidenum">
              <a:rPr lang="en-GB" smtClean="0"/>
              <a:t>13</a:t>
            </a:fld>
            <a:endParaRPr lang="en-GB"/>
          </a:p>
        </p:txBody>
      </p:sp>
    </p:spTree>
    <p:extLst>
      <p:ext uri="{BB962C8B-B14F-4D97-AF65-F5344CB8AC3E}">
        <p14:creationId xmlns:p14="http://schemas.microsoft.com/office/powerpoint/2010/main" val="1056102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Gran Turismo 2 was developed in 1999 by Polyphony Digital and was seen as “The Real Driving Simulator”. It was developed for the PlayStation console.</a:t>
            </a:r>
          </a:p>
          <a:p>
            <a:endParaRPr lang="en-GB" dirty="0"/>
          </a:p>
          <a:p>
            <a:r>
              <a:rPr lang="en-GB" dirty="0"/>
              <a:t>The game was heavily influenced in motorsport, as was its predecessor, Gran Turismo. Players can either do quick races in Arcade mode or play a career based mode called “Gran Turismo Mode”, where you can buy cars, race in different leagues, upgrade and maintain the cars and complete license tests in order to unlock more professional leagues.</a:t>
            </a:r>
          </a:p>
          <a:p>
            <a:endParaRPr lang="en-GB" dirty="0"/>
          </a:p>
          <a:p>
            <a:r>
              <a:rPr lang="en-GB" dirty="0"/>
              <a:t>The game was known for its level of realism; from the handling of the cars, the race tracks, car manufactures and the intense races. Special races included endurance racing and car based championships</a:t>
            </a:r>
            <a:r>
              <a:rPr lang="en-GB" strike="noStrike" baseline="30000" dirty="0"/>
              <a:t>[15]</a:t>
            </a:r>
            <a:r>
              <a:rPr lang="en-GB" dirty="0"/>
              <a:t>.</a:t>
            </a:r>
          </a:p>
          <a:p>
            <a:endParaRPr lang="en-GB" dirty="0"/>
          </a:p>
          <a:p>
            <a:r>
              <a:rPr lang="en-GB" dirty="0"/>
              <a:t>Stepping up from Gran Turismo, the second game included rally events; off road racing on dirt courses with rally cars and other features such as a wheel customizer and authentic car audio.</a:t>
            </a:r>
          </a:p>
          <a:p>
            <a:endParaRPr lang="en-GB" dirty="0"/>
          </a:p>
          <a:p>
            <a:endParaRPr lang="en-GB" dirty="0"/>
          </a:p>
        </p:txBody>
      </p:sp>
      <p:sp>
        <p:nvSpPr>
          <p:cNvPr id="4" name="Slide Number Placeholder 3"/>
          <p:cNvSpPr>
            <a:spLocks noGrp="1"/>
          </p:cNvSpPr>
          <p:nvPr>
            <p:ph type="sldNum" sz="quarter" idx="10"/>
          </p:nvPr>
        </p:nvSpPr>
        <p:spPr/>
        <p:txBody>
          <a:bodyPr/>
          <a:lstStyle/>
          <a:p>
            <a:fld id="{BC740D99-7577-4BE0-8780-F3489132B64E}" type="slidenum">
              <a:rPr lang="en-GB" smtClean="0"/>
              <a:t>14</a:t>
            </a:fld>
            <a:endParaRPr lang="en-GB"/>
          </a:p>
        </p:txBody>
      </p:sp>
    </p:spTree>
    <p:extLst>
      <p:ext uri="{BB962C8B-B14F-4D97-AF65-F5344CB8AC3E}">
        <p14:creationId xmlns:p14="http://schemas.microsoft.com/office/powerpoint/2010/main" val="1907162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Grand Theft Auto: San Andreas was developed in 2005 by Rockstar Games. The game was developed for the PS2, Xbox and PC, but now currently can be found on newer consoles and mobiles.</a:t>
            </a:r>
          </a:p>
          <a:p>
            <a:endParaRPr lang="en-GB" dirty="0"/>
          </a:p>
          <a:p>
            <a:r>
              <a:rPr lang="en-GB" dirty="0"/>
              <a:t>The gameplay is the same from the previous entries, third-person shooting and driving, where the player can navigate the character around a massive environment and can utilise any vehicle in the game world. The game has a variety of features, more than the previous entries as the player can now swim and customize their character, along with different stats that will show the player’s skills that can be affected by different actions.</a:t>
            </a:r>
          </a:p>
          <a:p>
            <a:endParaRPr lang="en-GB" dirty="0"/>
          </a:p>
          <a:p>
            <a:r>
              <a:rPr lang="en-GB" dirty="0"/>
              <a:t>This game has gang territory, where the player can win by battling with gangs and can organize a gang themselves.</a:t>
            </a:r>
          </a:p>
          <a:p>
            <a:endParaRPr lang="en-GB" dirty="0"/>
          </a:p>
          <a:p>
            <a:r>
              <a:rPr lang="en-GB" dirty="0"/>
              <a:t>Controversy arose over a game mode that brought about taboo content, leading almost to the game getting a higher rating in America. This caused a change within the game’s second version where the content was removed.</a:t>
            </a:r>
          </a:p>
          <a:p>
            <a:endParaRPr lang="en-GB" dirty="0"/>
          </a:p>
          <a:p>
            <a:r>
              <a:rPr lang="en-GB" dirty="0"/>
              <a:t>The game was marvelled for its technical achievements that weren’t seen in many games at the time and garnered several rewards, further proving the series’ innovative gameplay</a:t>
            </a:r>
            <a:r>
              <a:rPr lang="en-GB" baseline="30000" dirty="0"/>
              <a:t>[16]</a:t>
            </a:r>
            <a:r>
              <a:rPr lang="en-GB" dirty="0"/>
              <a:t>.</a:t>
            </a:r>
          </a:p>
        </p:txBody>
      </p:sp>
      <p:sp>
        <p:nvSpPr>
          <p:cNvPr id="4" name="Slide Number Placeholder 3"/>
          <p:cNvSpPr>
            <a:spLocks noGrp="1"/>
          </p:cNvSpPr>
          <p:nvPr>
            <p:ph type="sldNum" sz="quarter" idx="10"/>
          </p:nvPr>
        </p:nvSpPr>
        <p:spPr/>
        <p:txBody>
          <a:bodyPr/>
          <a:lstStyle/>
          <a:p>
            <a:fld id="{BC740D99-7577-4BE0-8780-F3489132B64E}" type="slidenum">
              <a:rPr lang="en-GB" smtClean="0"/>
              <a:t>15</a:t>
            </a:fld>
            <a:endParaRPr lang="en-GB"/>
          </a:p>
        </p:txBody>
      </p:sp>
    </p:spTree>
    <p:extLst>
      <p:ext uri="{BB962C8B-B14F-4D97-AF65-F5344CB8AC3E}">
        <p14:creationId xmlns:p14="http://schemas.microsoft.com/office/powerpoint/2010/main" val="2520727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Bioshock is a game developed by Irrational Games in 2007 for Xbox 360, PS3 and PC.</a:t>
            </a:r>
          </a:p>
          <a:p>
            <a:endParaRPr lang="en-GB" dirty="0"/>
          </a:p>
          <a:p>
            <a:r>
              <a:rPr lang="en-GB" dirty="0"/>
              <a:t>The game takes place in an underwater city, built to escape the problems of the world above, but collapsed due to a civil war. The player takes control of a character would landed in the city following a plane crash and has to try to escape. The game is a first person, story based shooter with emphasis on survival; the player has to use everything to their advantage, such as the environment, weapons, and body enhancements. Upgrading elements is a key feature of the game, where the character can upgrade their stats and weapons. Plasmids are a feature were the character can genetically enhance themselves to enable powers to use against the enemies</a:t>
            </a:r>
            <a:r>
              <a:rPr lang="en-GB" baseline="30000" dirty="0"/>
              <a:t>[17]</a:t>
            </a:r>
            <a:r>
              <a:rPr lang="en-GB" dirty="0"/>
              <a:t>.</a:t>
            </a:r>
          </a:p>
          <a:p>
            <a:endParaRPr lang="en-GB" dirty="0"/>
          </a:p>
          <a:p>
            <a:r>
              <a:rPr lang="en-GB" dirty="0"/>
              <a:t>The design of rapture is seen as a unique world, creating a memorable atmosphere that the player won’t forget. The city atmosphere is trapped in an art deco past while being ravaged by the inhabitants when the city collapsed, the facades of the city looking over one another add to the claustrophobia that the city brings, but also sections of pure beauty that the city adds</a:t>
            </a:r>
            <a:r>
              <a:rPr lang="en-GB" baseline="30000" dirty="0"/>
              <a:t>[18]</a:t>
            </a:r>
            <a:r>
              <a:rPr lang="en-GB" dirty="0"/>
              <a:t>.</a:t>
            </a:r>
          </a:p>
        </p:txBody>
      </p:sp>
      <p:sp>
        <p:nvSpPr>
          <p:cNvPr id="4" name="Slide Number Placeholder 3"/>
          <p:cNvSpPr>
            <a:spLocks noGrp="1"/>
          </p:cNvSpPr>
          <p:nvPr>
            <p:ph type="sldNum" sz="quarter" idx="10"/>
          </p:nvPr>
        </p:nvSpPr>
        <p:spPr/>
        <p:txBody>
          <a:bodyPr/>
          <a:lstStyle/>
          <a:p>
            <a:fld id="{BC740D99-7577-4BE0-8780-F3489132B64E}" type="slidenum">
              <a:rPr lang="en-GB" smtClean="0"/>
              <a:t>16</a:t>
            </a:fld>
            <a:endParaRPr lang="en-GB"/>
          </a:p>
        </p:txBody>
      </p:sp>
    </p:spTree>
    <p:extLst>
      <p:ext uri="{BB962C8B-B14F-4D97-AF65-F5344CB8AC3E}">
        <p14:creationId xmlns:p14="http://schemas.microsoft.com/office/powerpoint/2010/main" val="3808586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 Noire was a game developed in 2011 by Rockstar Games and Team Bondi, originally made for the Xbox 360, PS3 and PC.</a:t>
            </a:r>
          </a:p>
          <a:p>
            <a:endParaRPr lang="en-GB" dirty="0"/>
          </a:p>
          <a:p>
            <a:r>
              <a:rPr lang="en-GB" dirty="0"/>
              <a:t>The game takes place in the late 1940s in Hollywood, where the player controls a detective in various cases. The main elements of the game come from the interrogations and investigations, as well as trying to capture the suspect. The interrogations would have the player determine if the character they were investigating was telling the truth, exaggerating facts or lying about something. Investigations were a key aspect as well, as finding clues would be beneficial to the interrogations of the game and would affect the outcome of the case.</a:t>
            </a:r>
          </a:p>
          <a:p>
            <a:endParaRPr lang="en-GB" dirty="0"/>
          </a:p>
          <a:p>
            <a:r>
              <a:rPr lang="en-GB" dirty="0"/>
              <a:t>Special technology was used at the time to accurately capture the movement of the actors faces and use them in game. This was used to help with the interrogation scenes, as they would’ve been portrayed to add authenticity, and to make more of a cinematic, believable look to the game.</a:t>
            </a:r>
          </a:p>
          <a:p>
            <a:endParaRPr lang="en-GB" dirty="0"/>
          </a:p>
          <a:p>
            <a:r>
              <a:rPr lang="en-GB" dirty="0"/>
              <a:t>The game was a success and led to a remastered version for the Xbox One and PS4 in 2017</a:t>
            </a:r>
            <a:r>
              <a:rPr lang="en-GB" baseline="30000" dirty="0"/>
              <a:t>[19]</a:t>
            </a:r>
            <a:r>
              <a:rPr lang="en-GB" dirty="0"/>
              <a:t>.</a:t>
            </a:r>
          </a:p>
        </p:txBody>
      </p:sp>
      <p:sp>
        <p:nvSpPr>
          <p:cNvPr id="4" name="Slide Number Placeholder 3"/>
          <p:cNvSpPr>
            <a:spLocks noGrp="1"/>
          </p:cNvSpPr>
          <p:nvPr>
            <p:ph type="sldNum" sz="quarter" idx="10"/>
          </p:nvPr>
        </p:nvSpPr>
        <p:spPr/>
        <p:txBody>
          <a:bodyPr/>
          <a:lstStyle/>
          <a:p>
            <a:fld id="{BC740D99-7577-4BE0-8780-F3489132B64E}" type="slidenum">
              <a:rPr lang="en-GB" smtClean="0"/>
              <a:t>17</a:t>
            </a:fld>
            <a:endParaRPr lang="en-GB"/>
          </a:p>
        </p:txBody>
      </p:sp>
    </p:spTree>
    <p:extLst>
      <p:ext uri="{BB962C8B-B14F-4D97-AF65-F5344CB8AC3E}">
        <p14:creationId xmlns:p14="http://schemas.microsoft.com/office/powerpoint/2010/main" val="3516048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Project Cars 2 was developed by Slightly Mad Studios in 2017 for Xbox One, PS4 and PC. The game is a racing simulator that aims to replicate motorsports racing.</a:t>
            </a:r>
          </a:p>
          <a:p>
            <a:endParaRPr lang="en-GB" dirty="0"/>
          </a:p>
          <a:p>
            <a:r>
              <a:rPr lang="en-GB" dirty="0"/>
              <a:t>The game aims to recreate the feel of actual championship racing. The player can choose to race in actual environments and in actual racing divisions, such as GT racing and LMP.</a:t>
            </a:r>
          </a:p>
          <a:p>
            <a:endParaRPr lang="en-GB" dirty="0"/>
          </a:p>
          <a:p>
            <a:r>
              <a:rPr lang="en-GB" dirty="0"/>
              <a:t>The physics in Project Cars 2 are essential as they replicate authentic handling of the cars and have an affect on the control of the cars in various environments. The game now allows rally racing and snow can be a part of the races, adding to more weather and environment changes which make it more of a challenge to drive.</a:t>
            </a:r>
          </a:p>
          <a:p>
            <a:endParaRPr lang="en-GB" dirty="0"/>
          </a:p>
          <a:p>
            <a:r>
              <a:rPr lang="en-GB" dirty="0"/>
              <a:t>Different models in the game add to the authenticity; a dynamic tire simulation which can be affected via elements of a race such as track temperature. This along with more innovative features adds to the simulation aspect of the game.</a:t>
            </a:r>
          </a:p>
        </p:txBody>
      </p:sp>
      <p:sp>
        <p:nvSpPr>
          <p:cNvPr id="4" name="Slide Number Placeholder 3"/>
          <p:cNvSpPr>
            <a:spLocks noGrp="1"/>
          </p:cNvSpPr>
          <p:nvPr>
            <p:ph type="sldNum" sz="quarter" idx="10"/>
          </p:nvPr>
        </p:nvSpPr>
        <p:spPr/>
        <p:txBody>
          <a:bodyPr/>
          <a:lstStyle/>
          <a:p>
            <a:fld id="{BC740D99-7577-4BE0-8780-F3489132B64E}" type="slidenum">
              <a:rPr lang="en-GB" smtClean="0"/>
              <a:t>18</a:t>
            </a:fld>
            <a:endParaRPr lang="en-GB"/>
          </a:p>
        </p:txBody>
      </p:sp>
    </p:spTree>
    <p:extLst>
      <p:ext uri="{BB962C8B-B14F-4D97-AF65-F5344CB8AC3E}">
        <p14:creationId xmlns:p14="http://schemas.microsoft.com/office/powerpoint/2010/main" val="1013230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true definition of games design can only be fathomed by what the designers of a game can do. It can be anything simple such as just designing a game for a simple purpose, but in terms of the requirements, the skills or the company, game design has many meanings, be it to design a game for proving a concept or in the sense of the designer, it could be to go above and beyond in order to create something more ambitious which could make massive acclaim or even prove revolutionary.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Designs makes a game a game and even with the technical limitations of then or now, it won’t stop from delivering something that could prove that game to be worth playing. In terms of art design, the look of the game can reflect on what the game is about and what to expect, level design would showcase what the world would be and how the player interacts with it. Many different elements can make up an entire game based on its design.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Overall, there is no true meaning, but games design is based on what the designers can offer in terms of delivering to the players, which can vary from game to game and from what would go into the actual game.</a:t>
            </a:r>
          </a:p>
          <a:p>
            <a:endParaRPr lang="en-GB" dirty="0"/>
          </a:p>
        </p:txBody>
      </p:sp>
      <p:sp>
        <p:nvSpPr>
          <p:cNvPr id="4" name="Slide Number Placeholder 3"/>
          <p:cNvSpPr>
            <a:spLocks noGrp="1"/>
          </p:cNvSpPr>
          <p:nvPr>
            <p:ph type="sldNum" sz="quarter" idx="10"/>
          </p:nvPr>
        </p:nvSpPr>
        <p:spPr/>
        <p:txBody>
          <a:bodyPr/>
          <a:lstStyle/>
          <a:p>
            <a:fld id="{BC740D99-7577-4BE0-8780-F3489132B64E}" type="slidenum">
              <a:rPr lang="en-GB" smtClean="0"/>
              <a:t>20</a:t>
            </a:fld>
            <a:endParaRPr lang="en-GB"/>
          </a:p>
        </p:txBody>
      </p:sp>
    </p:spTree>
    <p:extLst>
      <p:ext uri="{BB962C8B-B14F-4D97-AF65-F5344CB8AC3E}">
        <p14:creationId xmlns:p14="http://schemas.microsoft.com/office/powerpoint/2010/main" val="1394258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required to understand what would be important in being a games designer. Important elements to take note would be, in what part of games design would you want to be a part of, as designing games takes in more than one role and games are developed with high emphasis on team building.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Before that a game designer can get into the industry properly, they have to build up a good background in games design. First, is education. Many people would get a degree within computer science or programming, however, as games design courses are becoming more prominent, it is much useful to get a degree, HND or otherwise within these courses. If you were to go on a games design course, it would be imperative that you would go on such a course for the experience and not to prove that you have a degree in the subject.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next part of what a person would need to pursue such a career would be the knowledge, experience and a nice portfolio. This is essential in terms of actually getting a foot in the door of game design role, to which as such even getting a degree in some companies wouldn’t cut it and would rather see the skills that the person has acquired through any means, even as a hobby. This could be anything as from an animation demo, evidence of programming, 3D modelling or even an entire game being developed and released</a:t>
            </a:r>
            <a:r>
              <a:rPr lang="en-GB" baseline="30000" dirty="0"/>
              <a:t>[3]</a:t>
            </a:r>
            <a:r>
              <a:rPr lang="en-GB" dirty="0"/>
              <a:t>.</a:t>
            </a:r>
          </a:p>
        </p:txBody>
      </p:sp>
      <p:sp>
        <p:nvSpPr>
          <p:cNvPr id="4" name="Slide Number Placeholder 3"/>
          <p:cNvSpPr>
            <a:spLocks noGrp="1"/>
          </p:cNvSpPr>
          <p:nvPr>
            <p:ph type="sldNum" sz="quarter" idx="10"/>
          </p:nvPr>
        </p:nvSpPr>
        <p:spPr/>
        <p:txBody>
          <a:bodyPr/>
          <a:lstStyle/>
          <a:p>
            <a:fld id="{BC740D99-7577-4BE0-8780-F3489132B64E}" type="slidenum">
              <a:rPr lang="en-GB" smtClean="0"/>
              <a:t>4</a:t>
            </a:fld>
            <a:endParaRPr lang="en-GB"/>
          </a:p>
        </p:txBody>
      </p:sp>
    </p:spTree>
    <p:extLst>
      <p:ext uri="{BB962C8B-B14F-4D97-AF65-F5344CB8AC3E}">
        <p14:creationId xmlns:p14="http://schemas.microsoft.com/office/powerpoint/2010/main" val="3051102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it comes to designing a game, there are a choice of elements that would make up a game. These elements would help create an idea of the game.</a:t>
            </a:r>
          </a:p>
          <a:p>
            <a:endParaRPr lang="en-GB" dirty="0"/>
          </a:p>
          <a:p>
            <a:r>
              <a:rPr lang="en-GB" dirty="0"/>
              <a:t>Challenge is the key element of a game, where the challenge defines what the player should do or how they should act. Though they can be a goal or objective, every part of game that a player would play would result in a challenge; winning a race in game just to progress further or even jumping over an obstacle.</a:t>
            </a:r>
          </a:p>
          <a:p>
            <a:endParaRPr lang="en-GB" dirty="0"/>
          </a:p>
          <a:p>
            <a:r>
              <a:rPr lang="en-GB" dirty="0"/>
              <a:t>Choice basically can add to the narrative or experience of a game. The choices can vary between just selecting characters, classes, weapons or cars that could alter the game in a way to the player. But also in terms of gameplay, such as quick second decisions and would ultimately result in different outcomes to the game</a:t>
            </a:r>
            <a:r>
              <a:rPr lang="en-GB" baseline="30000" dirty="0"/>
              <a:t>[20]</a:t>
            </a:r>
            <a:r>
              <a:rPr lang="en-GB" dirty="0"/>
              <a:t>.</a:t>
            </a:r>
          </a:p>
          <a:p>
            <a:endParaRPr lang="en-GB" dirty="0"/>
          </a:p>
          <a:p>
            <a:r>
              <a:rPr lang="en-GB" dirty="0"/>
              <a:t>Change is also a factor in games design, where it alter the objective of a game. If elements stayed the same throughout the game, the player would quickly get bored. This element can make for challenging and intense gameplay, anything from different levels to that of achievements, even a change midgame when the player would least expect it would offer intense gameplay.</a:t>
            </a:r>
          </a:p>
          <a:p>
            <a:endParaRPr lang="en-GB" dirty="0"/>
          </a:p>
          <a:p>
            <a:r>
              <a:rPr lang="en-GB" dirty="0"/>
              <a:t>Chance is the final element of games design. This defines how a game is played and the steps needed to take on that journey to the objective, such as how to defeat a certain enemy or how much fuel to take to a race. This can define skill within players and can add dynamic elements to a game, making it even more challenging</a:t>
            </a:r>
            <a:r>
              <a:rPr lang="en-GB" baseline="30000" dirty="0"/>
              <a:t>[21]</a:t>
            </a:r>
            <a:r>
              <a:rPr lang="en-GB" dirty="0"/>
              <a:t>.</a:t>
            </a:r>
          </a:p>
        </p:txBody>
      </p:sp>
      <p:sp>
        <p:nvSpPr>
          <p:cNvPr id="4" name="Slide Number Placeholder 3"/>
          <p:cNvSpPr>
            <a:spLocks noGrp="1"/>
          </p:cNvSpPr>
          <p:nvPr>
            <p:ph type="sldNum" sz="quarter" idx="10"/>
          </p:nvPr>
        </p:nvSpPr>
        <p:spPr/>
        <p:txBody>
          <a:bodyPr/>
          <a:lstStyle/>
          <a:p>
            <a:fld id="{BC740D99-7577-4BE0-8780-F3489132B64E}" type="slidenum">
              <a:rPr lang="en-GB" smtClean="0"/>
              <a:t>5</a:t>
            </a:fld>
            <a:endParaRPr lang="en-GB"/>
          </a:p>
        </p:txBody>
      </p:sp>
    </p:spTree>
    <p:extLst>
      <p:ext uri="{BB962C8B-B14F-4D97-AF65-F5344CB8AC3E}">
        <p14:creationId xmlns:p14="http://schemas.microsoft.com/office/powerpoint/2010/main" val="326538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Spacewar! was developed in 1962 by a computer programmer, Steve Russell.</a:t>
            </a:r>
          </a:p>
          <a:p>
            <a:r>
              <a:rPr lang="en-GB" dirty="0"/>
              <a:t>The game was developed on an early minicomputer, known as a PDP-1, using a cathode-ray tube display and a keyboard.</a:t>
            </a:r>
          </a:p>
          <a:p>
            <a:endParaRPr lang="en-GB" dirty="0"/>
          </a:p>
          <a:p>
            <a:r>
              <a:rPr lang="en-GB" dirty="0"/>
              <a:t>The game was a two-player game, where both players flew spaceships, firing missiles at each player whilst avoiding the gravitational pull of the sun[4]. It also allowed for real-time action, different game conditions, a variety of weapons and a physics system.</a:t>
            </a:r>
          </a:p>
          <a:p>
            <a:endParaRPr lang="en-GB" dirty="0"/>
          </a:p>
          <a:p>
            <a:r>
              <a:rPr lang="en-GB" dirty="0"/>
              <a:t>The game was influential to later developers, with many conventions that would be used today. Asteroids in 1979 took influence of the game, with similar elements within its gameplay[5].</a:t>
            </a:r>
          </a:p>
        </p:txBody>
      </p:sp>
      <p:sp>
        <p:nvSpPr>
          <p:cNvPr id="4" name="Slide Number Placeholder 3"/>
          <p:cNvSpPr>
            <a:spLocks noGrp="1"/>
          </p:cNvSpPr>
          <p:nvPr>
            <p:ph type="sldNum" sz="quarter" idx="10"/>
          </p:nvPr>
        </p:nvSpPr>
        <p:spPr/>
        <p:txBody>
          <a:bodyPr/>
          <a:lstStyle/>
          <a:p>
            <a:fld id="{BC740D99-7577-4BE0-8780-F3489132B64E}" type="slidenum">
              <a:rPr lang="en-GB" smtClean="0"/>
              <a:t>7</a:t>
            </a:fld>
            <a:endParaRPr lang="en-GB"/>
          </a:p>
        </p:txBody>
      </p:sp>
    </p:spTree>
    <p:extLst>
      <p:ext uri="{BB962C8B-B14F-4D97-AF65-F5344CB8AC3E}">
        <p14:creationId xmlns:p14="http://schemas.microsoft.com/office/powerpoint/2010/main" val="1518568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Space Travel was a game developed in 1969, on an obsolete computer system known as the PDP-7 at Bell Labs.</a:t>
            </a:r>
          </a:p>
          <a:p>
            <a:endParaRPr lang="en-GB" dirty="0"/>
          </a:p>
          <a:p>
            <a:r>
              <a:rPr lang="en-GB" dirty="0"/>
              <a:t>The game simulated the travel of solar systems to scale on a 2-D plane. The player controlled a pilot, which can fly around the solar system, land on various planets and moons and can observe the scenery. Other features that contributed to the simulation was the fact that the solar system can move and the gravity varies based on the strongest attractor to the ship, which can also make for difficult landings.</a:t>
            </a:r>
          </a:p>
          <a:p>
            <a:endParaRPr lang="en-GB" dirty="0"/>
          </a:p>
          <a:p>
            <a:r>
              <a:rPr lang="en-GB" dirty="0"/>
              <a:t>The game was considered the first ever UNIX application, which led to the development of the UNIX operating system, making more of an impact on the computer industry rather than the game industry</a:t>
            </a:r>
            <a:r>
              <a:rPr lang="en-GB" baseline="30000" dirty="0"/>
              <a:t>[6][7]</a:t>
            </a:r>
            <a:r>
              <a:rPr lang="en-GB" dirty="0"/>
              <a:t>.</a:t>
            </a:r>
          </a:p>
        </p:txBody>
      </p:sp>
      <p:sp>
        <p:nvSpPr>
          <p:cNvPr id="4" name="Slide Number Placeholder 3"/>
          <p:cNvSpPr>
            <a:spLocks noGrp="1"/>
          </p:cNvSpPr>
          <p:nvPr>
            <p:ph type="sldNum" sz="quarter" idx="10"/>
          </p:nvPr>
        </p:nvSpPr>
        <p:spPr/>
        <p:txBody>
          <a:bodyPr/>
          <a:lstStyle/>
          <a:p>
            <a:fld id="{BC740D99-7577-4BE0-8780-F3489132B64E}" type="slidenum">
              <a:rPr lang="en-GB" smtClean="0"/>
              <a:t>8</a:t>
            </a:fld>
            <a:endParaRPr lang="en-GB"/>
          </a:p>
        </p:txBody>
      </p:sp>
    </p:spTree>
    <p:extLst>
      <p:ext uri="{BB962C8B-B14F-4D97-AF65-F5344CB8AC3E}">
        <p14:creationId xmlns:p14="http://schemas.microsoft.com/office/powerpoint/2010/main" val="2089404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Pong was developed in 1972, developed by Nolan Bushnell and Ted Dabney over at Atari. The game was developed for two-player gameplay, with two analogue knobs to control the paddles.</a:t>
            </a:r>
          </a:p>
          <a:p>
            <a:endParaRPr lang="en-GB" dirty="0"/>
          </a:p>
          <a:p>
            <a:r>
              <a:rPr lang="en-GB" dirty="0"/>
              <a:t>The game was simplistic, with the only aim being that two players hit a ball back and forth, with the first player being the first to score the maximum amount of points. The player can even choose to play against a computer controlled AI.</a:t>
            </a:r>
          </a:p>
          <a:p>
            <a:endParaRPr lang="en-GB" dirty="0"/>
          </a:p>
          <a:p>
            <a:r>
              <a:rPr lang="en-GB" dirty="0"/>
              <a:t>The interface was generic, being only simplistic looking graphics due to the technical abilities at the time. The game only rendered rectangular paddles and a square ball that could bounce on the sides of the screen.</a:t>
            </a:r>
          </a:p>
          <a:p>
            <a:endParaRPr lang="en-GB" dirty="0"/>
          </a:p>
          <a:p>
            <a:r>
              <a:rPr lang="en-GB" dirty="0"/>
              <a:t>The game was the first commercially successful game, earning more revenue than other coin operated machines at the time and led to Atari developing more systems and expanding, and many iterations of Pong consoles for playing at home. Other developers jumped on the bandwagon of pong and home consoles, such a Magnavox and Nintendo</a:t>
            </a:r>
            <a:r>
              <a:rPr lang="en-GB" baseline="30000" dirty="0"/>
              <a:t>[8]</a:t>
            </a:r>
            <a:r>
              <a:rPr lang="en-GB" dirty="0"/>
              <a:t>.</a:t>
            </a:r>
          </a:p>
        </p:txBody>
      </p:sp>
      <p:sp>
        <p:nvSpPr>
          <p:cNvPr id="4" name="Slide Number Placeholder 3"/>
          <p:cNvSpPr>
            <a:spLocks noGrp="1"/>
          </p:cNvSpPr>
          <p:nvPr>
            <p:ph type="sldNum" sz="quarter" idx="10"/>
          </p:nvPr>
        </p:nvSpPr>
        <p:spPr/>
        <p:txBody>
          <a:bodyPr/>
          <a:lstStyle/>
          <a:p>
            <a:fld id="{BC740D99-7577-4BE0-8780-F3489132B64E}" type="slidenum">
              <a:rPr lang="en-GB" smtClean="0"/>
              <a:t>9</a:t>
            </a:fld>
            <a:endParaRPr lang="en-GB"/>
          </a:p>
        </p:txBody>
      </p:sp>
    </p:spTree>
    <p:extLst>
      <p:ext uri="{BB962C8B-B14F-4D97-AF65-F5344CB8AC3E}">
        <p14:creationId xmlns:p14="http://schemas.microsoft.com/office/powerpoint/2010/main" val="4023971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Space Invaders was created in 1978 by Japanese company, Taito. The game was released in numerous arcades and is seen as the pioneer of modern gaming.</a:t>
            </a:r>
          </a:p>
          <a:p>
            <a:endParaRPr lang="en-GB" dirty="0"/>
          </a:p>
          <a:p>
            <a:r>
              <a:rPr lang="en-GB" dirty="0"/>
              <a:t>The gameplay of Space Invaders made for a simple, but a slowly intense game. The player controls a spaceship to battle columns of alien invaders and a UFO that passes over the top, each having their own score once the player shoots them. The speed of the invaders increase each time as the players clear them off one by one and if the player lets them hit the ground, then its game over.</a:t>
            </a:r>
          </a:p>
          <a:p>
            <a:endParaRPr lang="en-GB" dirty="0"/>
          </a:p>
          <a:p>
            <a:r>
              <a:rPr lang="en-GB" dirty="0"/>
              <a:t>The game proved to be a worldwide success and had greatly affected the popularity of gaming as a whole. It paved the way for more similar space shooters and other shooter games that also took hold, the Japanese arcade market had boomed with more coin operated arcade games starting to pop up as time went on and thanks to a port on the Atari 2600, it raised the popularity of home gaming</a:t>
            </a:r>
            <a:r>
              <a:rPr lang="en-GB" baseline="30000" dirty="0"/>
              <a:t>[9]</a:t>
            </a:r>
            <a:r>
              <a:rPr lang="en-GB" dirty="0"/>
              <a:t>.</a:t>
            </a:r>
          </a:p>
        </p:txBody>
      </p:sp>
      <p:sp>
        <p:nvSpPr>
          <p:cNvPr id="4" name="Slide Number Placeholder 3"/>
          <p:cNvSpPr>
            <a:spLocks noGrp="1"/>
          </p:cNvSpPr>
          <p:nvPr>
            <p:ph type="sldNum" sz="quarter" idx="10"/>
          </p:nvPr>
        </p:nvSpPr>
        <p:spPr/>
        <p:txBody>
          <a:bodyPr/>
          <a:lstStyle/>
          <a:p>
            <a:fld id="{BC740D99-7577-4BE0-8780-F3489132B64E}" type="slidenum">
              <a:rPr lang="en-GB" smtClean="0"/>
              <a:t>10</a:t>
            </a:fld>
            <a:endParaRPr lang="en-GB"/>
          </a:p>
        </p:txBody>
      </p:sp>
    </p:spTree>
    <p:extLst>
      <p:ext uri="{BB962C8B-B14F-4D97-AF65-F5344CB8AC3E}">
        <p14:creationId xmlns:p14="http://schemas.microsoft.com/office/powerpoint/2010/main" val="55510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Created in 1980 by Japanese arcade game manufacturer Namco, with the lead designer being Tohru Iwatani.</a:t>
            </a:r>
          </a:p>
          <a:p>
            <a:endParaRPr lang="en-GB" dirty="0"/>
          </a:p>
          <a:p>
            <a:r>
              <a:rPr lang="en-GB" dirty="0"/>
              <a:t>The game centred around a small little ball, known as Pac-Man, trying to manoeuvre through a maze and to eat up all of the coloured dots until the maze was clear, while trying to avoid the ghosts that populated the maze. Pac-Man would eat a Power Pellet in order to eat up the ghosts, buying the player more time.</a:t>
            </a:r>
          </a:p>
          <a:p>
            <a:endParaRPr lang="en-GB" dirty="0"/>
          </a:p>
          <a:p>
            <a:r>
              <a:rPr lang="en-GB" dirty="0"/>
              <a:t>When Iwatani developed Pac-man, his aim was to make a game that wasn’t centred around violence, such as the games before it, such as Space Invaders. He wanted to create a game that would appeal also to females, so careful consideration was put into the game’s design, theme and colour palette. Instead of shooting aliens, the game had a high emphasis on eating</a:t>
            </a:r>
            <a:r>
              <a:rPr lang="en-GB" baseline="30000" dirty="0"/>
              <a:t>[10]</a:t>
            </a:r>
            <a:r>
              <a:rPr lang="en-GB" dirty="0"/>
              <a:t>.</a:t>
            </a:r>
          </a:p>
          <a:p>
            <a:endParaRPr lang="en-GB" dirty="0"/>
          </a:p>
          <a:p>
            <a:r>
              <a:rPr lang="en-GB" dirty="0"/>
              <a:t>A special feature about the game was the AI, where the ghosts wouldn’t just follow Pac-man around the maze, but would take different steps in trying to capture them. This movement was a personality trait of each ghost. Blinky, the red ghost, would chase Pac-man directly; Pinky, the pink ghost, would ambush Pac-man; Inky, the blue ghost, is unpredictable in terms of catching Pac-Man; and Clyde, the orange ghost, is just random</a:t>
            </a:r>
            <a:r>
              <a:rPr lang="en-GB" baseline="30000" dirty="0"/>
              <a:t>[11]</a:t>
            </a:r>
            <a:r>
              <a:rPr lang="en-GB" dirty="0"/>
              <a:t>.</a:t>
            </a:r>
          </a:p>
          <a:p>
            <a:endParaRPr lang="en-GB" dirty="0"/>
          </a:p>
          <a:p>
            <a:r>
              <a:rPr lang="en-GB" dirty="0"/>
              <a:t>Pac-Man’s innovative design made for it to be very popular on pop culture than any other game at the time and as such, Pac-Man got songs based on him, merchandise, a cartoon television series and other imitations</a:t>
            </a:r>
            <a:r>
              <a:rPr lang="en-GB" baseline="30000" dirty="0"/>
              <a:t>[10]</a:t>
            </a:r>
            <a:r>
              <a:rPr lang="en-GB" dirty="0"/>
              <a:t>.</a:t>
            </a:r>
          </a:p>
        </p:txBody>
      </p:sp>
      <p:sp>
        <p:nvSpPr>
          <p:cNvPr id="4" name="Slide Number Placeholder 3"/>
          <p:cNvSpPr>
            <a:spLocks noGrp="1"/>
          </p:cNvSpPr>
          <p:nvPr>
            <p:ph type="sldNum" sz="quarter" idx="10"/>
          </p:nvPr>
        </p:nvSpPr>
        <p:spPr/>
        <p:txBody>
          <a:bodyPr/>
          <a:lstStyle/>
          <a:p>
            <a:fld id="{BC740D99-7577-4BE0-8780-F3489132B64E}" type="slidenum">
              <a:rPr lang="en-GB" smtClean="0"/>
              <a:t>11</a:t>
            </a:fld>
            <a:endParaRPr lang="en-GB"/>
          </a:p>
        </p:txBody>
      </p:sp>
    </p:spTree>
    <p:extLst>
      <p:ext uri="{BB962C8B-B14F-4D97-AF65-F5344CB8AC3E}">
        <p14:creationId xmlns:p14="http://schemas.microsoft.com/office/powerpoint/2010/main" val="192868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Super Mario Bros. was developed in 1985 by Nintendo and was a sequel to the arcade game Mario Bros. The game was developed for the Famicom console over in Japan and then for the Nintendo Entertainment System.</a:t>
            </a:r>
          </a:p>
          <a:p>
            <a:endParaRPr lang="en-GB" dirty="0"/>
          </a:p>
          <a:p>
            <a:r>
              <a:rPr lang="en-GB" dirty="0"/>
              <a:t>The game features two Italian plumbers, called Mario and Luigi, going through a multitude of levels to save a princess from an evil king called Bowser. Each level consists of many side scrolling levels with many enemies and different settings; under the sea, dungeons and even in the sky. Each level zone, ends with a battle between bowser and Mario, only to find that the princess is in another castle.</a:t>
            </a:r>
          </a:p>
          <a:p>
            <a:endParaRPr lang="en-GB" dirty="0"/>
          </a:p>
          <a:p>
            <a:r>
              <a:rPr lang="en-GB" dirty="0"/>
              <a:t>The game became a huge success and its popularity was boosted insignificantly with more games in the series, a cartoon show and a live action film, but most importantly, it launched Nintendo’s mascot and most popular gaming franchise</a:t>
            </a:r>
            <a:r>
              <a:rPr lang="en-GB" baseline="30000" dirty="0"/>
              <a:t>[12]</a:t>
            </a:r>
            <a:r>
              <a:rPr lang="en-GB" dirty="0"/>
              <a:t>.</a:t>
            </a:r>
          </a:p>
        </p:txBody>
      </p:sp>
      <p:sp>
        <p:nvSpPr>
          <p:cNvPr id="4" name="Slide Number Placeholder 3"/>
          <p:cNvSpPr>
            <a:spLocks noGrp="1"/>
          </p:cNvSpPr>
          <p:nvPr>
            <p:ph type="sldNum" sz="quarter" idx="10"/>
          </p:nvPr>
        </p:nvSpPr>
        <p:spPr/>
        <p:txBody>
          <a:bodyPr/>
          <a:lstStyle/>
          <a:p>
            <a:fld id="{BC740D99-7577-4BE0-8780-F3489132B64E}" type="slidenum">
              <a:rPr lang="en-GB" smtClean="0"/>
              <a:t>12</a:t>
            </a:fld>
            <a:endParaRPr lang="en-GB"/>
          </a:p>
        </p:txBody>
      </p:sp>
    </p:spTree>
    <p:extLst>
      <p:ext uri="{BB962C8B-B14F-4D97-AF65-F5344CB8AC3E}">
        <p14:creationId xmlns:p14="http://schemas.microsoft.com/office/powerpoint/2010/main" val="319198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12/21/2018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12/21/2018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12/21/2018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12/21/2018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12/21/2018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Reviewing Game Design</a:t>
            </a:r>
          </a:p>
        </p:txBody>
      </p:sp>
      <p:sp>
        <p:nvSpPr>
          <p:cNvPr id="3" name="Subtitle 2"/>
          <p:cNvSpPr>
            <a:spLocks noGrp="1"/>
          </p:cNvSpPr>
          <p:nvPr>
            <p:ph type="subTitle" idx="1"/>
          </p:nvPr>
        </p:nvSpPr>
        <p:spPr/>
        <p:txBody>
          <a:bodyPr/>
          <a:lstStyle/>
          <a:p>
            <a:r>
              <a:rPr lang="en-GB" dirty="0"/>
              <a:t>Luke Bruni</a:t>
            </a:r>
          </a:p>
        </p:txBody>
      </p:sp>
    </p:spTree>
    <p:extLst>
      <p:ext uri="{BB962C8B-B14F-4D97-AF65-F5344CB8AC3E}">
        <p14:creationId xmlns:p14="http://schemas.microsoft.com/office/powerpoint/2010/main" val="1265354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1970s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Space Invaders</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p:txBody>
          <a:bodyPr/>
          <a:lstStyle/>
          <a:p>
            <a:r>
              <a:rPr lang="en-GB" dirty="0"/>
              <a:t>Developed in 1978 by Japanese company, Taito</a:t>
            </a:r>
          </a:p>
          <a:p>
            <a:r>
              <a:rPr lang="en-GB" dirty="0"/>
              <a:t>A simple game that seen the player fighting off countless waves of alien invaders until they were out of lives.</a:t>
            </a:r>
          </a:p>
          <a:p>
            <a:r>
              <a:rPr lang="en-GB" dirty="0"/>
              <a:t>A worldwide success that allowed for more space shooters and shooters in general, expanded the Japanese arcade market and contributed to the growth of home gaming.</a:t>
            </a:r>
          </a:p>
        </p:txBody>
      </p:sp>
      <p:pic>
        <p:nvPicPr>
          <p:cNvPr id="3" name="Content Placeholder 2">
            <a:extLst>
              <a:ext uri="{FF2B5EF4-FFF2-40B4-BE49-F238E27FC236}">
                <a16:creationId xmlns:a16="http://schemas.microsoft.com/office/drawing/2014/main" id="{2E6703A4-D9B4-4EF7-919C-36C91E18DF5F}"/>
              </a:ext>
            </a:extLst>
          </p:cNvPr>
          <p:cNvPicPr>
            <a:picLocks noGrp="1" noChangeAspect="1"/>
          </p:cNvPicPr>
          <p:nvPr>
            <p:ph sz="quarter" idx="4"/>
          </p:nvPr>
        </p:nvPicPr>
        <p:blipFill>
          <a:blip r:embed="rId3"/>
          <a:stretch>
            <a:fillRect/>
          </a:stretch>
        </p:blipFill>
        <p:spPr>
          <a:xfrm>
            <a:off x="6509840" y="2250893"/>
            <a:ext cx="4809534" cy="3610340"/>
          </a:xfrm>
          <a:prstGeom prst="rect">
            <a:avLst/>
          </a:prstGeom>
        </p:spPr>
      </p:pic>
    </p:spTree>
    <p:extLst>
      <p:ext uri="{BB962C8B-B14F-4D97-AF65-F5344CB8AC3E}">
        <p14:creationId xmlns:p14="http://schemas.microsoft.com/office/powerpoint/2010/main" val="3838317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1980s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Pac-Man</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p:txBody>
          <a:bodyPr>
            <a:normAutofit lnSpcReduction="10000"/>
          </a:bodyPr>
          <a:lstStyle/>
          <a:p>
            <a:r>
              <a:rPr lang="en-GB" dirty="0"/>
              <a:t>Created in 1980</a:t>
            </a:r>
          </a:p>
          <a:p>
            <a:r>
              <a:rPr lang="en-GB" dirty="0"/>
              <a:t>Developed by Namco, lead by Tohru Iwatani</a:t>
            </a:r>
          </a:p>
          <a:p>
            <a:r>
              <a:rPr lang="en-GB" dirty="0"/>
              <a:t>Game revolves around you eating up dots around the maze while avoiding ghosts</a:t>
            </a:r>
          </a:p>
          <a:p>
            <a:r>
              <a:rPr lang="en-GB" dirty="0"/>
              <a:t>Iwatani carefully designed the game to not be centred around violence</a:t>
            </a:r>
          </a:p>
          <a:p>
            <a:r>
              <a:rPr lang="en-GB" dirty="0"/>
              <a:t>The ghosts had their own behaviours</a:t>
            </a:r>
          </a:p>
          <a:p>
            <a:r>
              <a:rPr lang="en-GB" dirty="0"/>
              <a:t>Pac-Man became a mainstay in pop culture</a:t>
            </a:r>
          </a:p>
        </p:txBody>
      </p:sp>
      <p:pic>
        <p:nvPicPr>
          <p:cNvPr id="3" name="Content Placeholder 2">
            <a:extLst>
              <a:ext uri="{FF2B5EF4-FFF2-40B4-BE49-F238E27FC236}">
                <a16:creationId xmlns:a16="http://schemas.microsoft.com/office/drawing/2014/main" id="{68145AC2-198F-4B7B-ACCE-75AF6EDE1AE2}"/>
              </a:ext>
            </a:extLst>
          </p:cNvPr>
          <p:cNvPicPr>
            <a:picLocks noGrp="1" noChangeAspect="1"/>
          </p:cNvPicPr>
          <p:nvPr>
            <p:ph sz="quarter" idx="4"/>
          </p:nvPr>
        </p:nvPicPr>
        <p:blipFill>
          <a:blip r:embed="rId3"/>
          <a:stretch>
            <a:fillRect/>
          </a:stretch>
        </p:blipFill>
        <p:spPr>
          <a:xfrm>
            <a:off x="6218238" y="2542501"/>
            <a:ext cx="5392737" cy="3027123"/>
          </a:xfrm>
          <a:prstGeom prst="rect">
            <a:avLst/>
          </a:prstGeom>
        </p:spPr>
      </p:pic>
    </p:spTree>
    <p:extLst>
      <p:ext uri="{BB962C8B-B14F-4D97-AF65-F5344CB8AC3E}">
        <p14:creationId xmlns:p14="http://schemas.microsoft.com/office/powerpoint/2010/main" val="1635685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1980s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Super Mario Bros.</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p:txBody>
          <a:bodyPr/>
          <a:lstStyle/>
          <a:p>
            <a:r>
              <a:rPr lang="en-GB" dirty="0"/>
              <a:t>Created in 1985</a:t>
            </a:r>
          </a:p>
          <a:p>
            <a:r>
              <a:rPr lang="en-GB" dirty="0"/>
              <a:t>Developed by Nintendo for the Nintendo Entertainment System (NES)</a:t>
            </a:r>
          </a:p>
          <a:p>
            <a:r>
              <a:rPr lang="en-GB" dirty="0"/>
              <a:t>Has the player control Mario around numerous levels to defeat the evil king Bowser and save a princess</a:t>
            </a:r>
          </a:p>
          <a:p>
            <a:r>
              <a:rPr lang="en-GB" dirty="0"/>
              <a:t>Became a resounding success, launching Nintendo’s mascot and a famous game franchise</a:t>
            </a:r>
          </a:p>
          <a:p>
            <a:endParaRPr lang="en-GB" dirty="0"/>
          </a:p>
        </p:txBody>
      </p:sp>
      <p:pic>
        <p:nvPicPr>
          <p:cNvPr id="3" name="Content Placeholder 2">
            <a:extLst>
              <a:ext uri="{FF2B5EF4-FFF2-40B4-BE49-F238E27FC236}">
                <a16:creationId xmlns:a16="http://schemas.microsoft.com/office/drawing/2014/main" id="{F135F6AA-D48B-4C2F-B8B9-1F93F3568B19}"/>
              </a:ext>
            </a:extLst>
          </p:cNvPr>
          <p:cNvPicPr>
            <a:picLocks noGrp="1" noChangeAspect="1"/>
          </p:cNvPicPr>
          <p:nvPr>
            <p:ph sz="quarter" idx="4"/>
          </p:nvPr>
        </p:nvPicPr>
        <p:blipFill>
          <a:blip r:embed="rId3"/>
          <a:stretch>
            <a:fillRect/>
          </a:stretch>
        </p:blipFill>
        <p:spPr>
          <a:xfrm>
            <a:off x="6218238" y="2707878"/>
            <a:ext cx="5392737" cy="2696368"/>
          </a:xfrm>
          <a:prstGeom prst="rect">
            <a:avLst/>
          </a:prstGeom>
        </p:spPr>
      </p:pic>
    </p:spTree>
    <p:extLst>
      <p:ext uri="{BB962C8B-B14F-4D97-AF65-F5344CB8AC3E}">
        <p14:creationId xmlns:p14="http://schemas.microsoft.com/office/powerpoint/2010/main" val="4209942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1990s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Doom</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p:txBody>
          <a:bodyPr>
            <a:normAutofit lnSpcReduction="10000"/>
          </a:bodyPr>
          <a:lstStyle/>
          <a:p>
            <a:r>
              <a:rPr lang="en-GB" dirty="0"/>
              <a:t>Created in 1993</a:t>
            </a:r>
          </a:p>
          <a:p>
            <a:r>
              <a:rPr lang="en-GB" dirty="0"/>
              <a:t>Developed by ID Software</a:t>
            </a:r>
          </a:p>
          <a:p>
            <a:r>
              <a:rPr lang="en-GB" dirty="0"/>
              <a:t>A first person shooter that seen the player gunning down demons in a Mars space station</a:t>
            </a:r>
          </a:p>
          <a:p>
            <a:r>
              <a:rPr lang="en-GB" dirty="0"/>
              <a:t>Known for its fark atmosphere and gory violence.</a:t>
            </a:r>
          </a:p>
          <a:p>
            <a:r>
              <a:rPr lang="en-GB" dirty="0"/>
              <a:t>Improved on the elements of Wolfenstein 3D</a:t>
            </a:r>
          </a:p>
          <a:p>
            <a:r>
              <a:rPr lang="en-GB" dirty="0"/>
              <a:t>Boosted the popularity of first person shooters as well as started the multiplayer shooter trend</a:t>
            </a:r>
          </a:p>
        </p:txBody>
      </p:sp>
      <p:pic>
        <p:nvPicPr>
          <p:cNvPr id="7172" name="Picture 4" descr="Image result for doom 1993">
            <a:extLst>
              <a:ext uri="{FF2B5EF4-FFF2-40B4-BE49-F238E27FC236}">
                <a16:creationId xmlns:a16="http://schemas.microsoft.com/office/drawing/2014/main" id="{0DE5298F-4FBE-49C9-B34A-5FE0AC1382FB}"/>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218238" y="2539355"/>
            <a:ext cx="5392737" cy="3033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74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1990s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Gran Turismo 2</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p:txBody>
          <a:bodyPr>
            <a:normAutofit lnSpcReduction="10000"/>
          </a:bodyPr>
          <a:lstStyle/>
          <a:p>
            <a:r>
              <a:rPr lang="en-GB" dirty="0"/>
              <a:t>Created in 1999</a:t>
            </a:r>
          </a:p>
          <a:p>
            <a:r>
              <a:rPr lang="en-GB" dirty="0"/>
              <a:t>Developed by Polyphony Digital</a:t>
            </a:r>
          </a:p>
          <a:p>
            <a:r>
              <a:rPr lang="en-GB" dirty="0"/>
              <a:t>Like its predecessor, it is a racing game based on real life motorsport</a:t>
            </a:r>
          </a:p>
          <a:p>
            <a:r>
              <a:rPr lang="en-GB" dirty="0"/>
              <a:t>The game is designed in such a way to simulate actual car handling and include other realistic features such as tracks and cars.</a:t>
            </a:r>
          </a:p>
          <a:p>
            <a:r>
              <a:rPr lang="en-GB" dirty="0"/>
              <a:t>The game included rally segments with true to life rally cars.</a:t>
            </a:r>
          </a:p>
        </p:txBody>
      </p:sp>
      <p:pic>
        <p:nvPicPr>
          <p:cNvPr id="3" name="Content Placeholder 2">
            <a:extLst>
              <a:ext uri="{FF2B5EF4-FFF2-40B4-BE49-F238E27FC236}">
                <a16:creationId xmlns:a16="http://schemas.microsoft.com/office/drawing/2014/main" id="{7CC16AB9-6421-417B-A2B9-A15BB9AA33F4}"/>
              </a:ext>
            </a:extLst>
          </p:cNvPr>
          <p:cNvPicPr>
            <a:picLocks noGrp="1" noChangeAspect="1"/>
          </p:cNvPicPr>
          <p:nvPr>
            <p:ph sz="quarter" idx="4"/>
          </p:nvPr>
        </p:nvPicPr>
        <p:blipFill>
          <a:blip r:embed="rId3"/>
          <a:stretch>
            <a:fillRect/>
          </a:stretch>
        </p:blipFill>
        <p:spPr>
          <a:xfrm>
            <a:off x="6218238" y="2900476"/>
            <a:ext cx="5392737" cy="2311173"/>
          </a:xfrm>
          <a:prstGeom prst="rect">
            <a:avLst/>
          </a:prstGeom>
        </p:spPr>
      </p:pic>
    </p:spTree>
    <p:extLst>
      <p:ext uri="{BB962C8B-B14F-4D97-AF65-F5344CB8AC3E}">
        <p14:creationId xmlns:p14="http://schemas.microsoft.com/office/powerpoint/2010/main" val="3147677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2000s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Grand Theft Auto: San Andreas</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p:txBody>
          <a:bodyPr/>
          <a:lstStyle/>
          <a:p>
            <a:r>
              <a:rPr lang="en-GB" dirty="0"/>
              <a:t>Created in 2005</a:t>
            </a:r>
          </a:p>
          <a:p>
            <a:r>
              <a:rPr lang="en-GB" dirty="0"/>
              <a:t>Developed by Rockstar Games</a:t>
            </a:r>
          </a:p>
          <a:p>
            <a:r>
              <a:rPr lang="en-GB" dirty="0"/>
              <a:t>Open world gameplay, along with numerous game features that added to the technical gameplay</a:t>
            </a:r>
          </a:p>
          <a:p>
            <a:r>
              <a:rPr lang="en-GB" dirty="0"/>
              <a:t>Controversial mode left in the game’s files almost led to a strict rating</a:t>
            </a:r>
          </a:p>
          <a:p>
            <a:r>
              <a:rPr lang="en-GB" dirty="0"/>
              <a:t>Achieved as the most innovative titles of the series</a:t>
            </a:r>
          </a:p>
        </p:txBody>
      </p:sp>
      <p:pic>
        <p:nvPicPr>
          <p:cNvPr id="3" name="Content Placeholder 2">
            <a:extLst>
              <a:ext uri="{FF2B5EF4-FFF2-40B4-BE49-F238E27FC236}">
                <a16:creationId xmlns:a16="http://schemas.microsoft.com/office/drawing/2014/main" id="{3FA911F6-FB84-4120-A738-4D953BBCCA6A}"/>
              </a:ext>
            </a:extLst>
          </p:cNvPr>
          <p:cNvPicPr>
            <a:picLocks noGrp="1" noChangeAspect="1"/>
          </p:cNvPicPr>
          <p:nvPr>
            <p:ph sz="quarter" idx="4"/>
          </p:nvPr>
        </p:nvPicPr>
        <p:blipFill>
          <a:blip r:embed="rId3"/>
          <a:stretch>
            <a:fillRect/>
          </a:stretch>
        </p:blipFill>
        <p:spPr>
          <a:xfrm>
            <a:off x="6218238" y="2370832"/>
            <a:ext cx="5392737" cy="3370460"/>
          </a:xfrm>
          <a:prstGeom prst="rect">
            <a:avLst/>
          </a:prstGeom>
        </p:spPr>
      </p:pic>
    </p:spTree>
    <p:extLst>
      <p:ext uri="{BB962C8B-B14F-4D97-AF65-F5344CB8AC3E}">
        <p14:creationId xmlns:p14="http://schemas.microsoft.com/office/powerpoint/2010/main" val="1576951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2000s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Bioshock</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p:txBody>
          <a:bodyPr>
            <a:normAutofit lnSpcReduction="10000"/>
          </a:bodyPr>
          <a:lstStyle/>
          <a:p>
            <a:r>
              <a:rPr lang="en-GB" dirty="0"/>
              <a:t>Created in 2007</a:t>
            </a:r>
          </a:p>
          <a:p>
            <a:r>
              <a:rPr lang="en-GB" dirty="0"/>
              <a:t>Developed by Irrational Games</a:t>
            </a:r>
          </a:p>
          <a:p>
            <a:r>
              <a:rPr lang="en-GB" dirty="0"/>
              <a:t>First person shooter with role playing elements and emphasis on survival</a:t>
            </a:r>
          </a:p>
          <a:p>
            <a:r>
              <a:rPr lang="en-GB" dirty="0"/>
              <a:t>Players can genetically modify themselves and upgrade their weapons</a:t>
            </a:r>
          </a:p>
          <a:p>
            <a:r>
              <a:rPr lang="en-GB" dirty="0"/>
              <a:t>The design of the world incorporates a luxurious art deco feel and lively utopia amidst a ravaged, fallen and claustrophobic city.</a:t>
            </a:r>
          </a:p>
        </p:txBody>
      </p:sp>
      <p:pic>
        <p:nvPicPr>
          <p:cNvPr id="3" name="Content Placeholder 2">
            <a:extLst>
              <a:ext uri="{FF2B5EF4-FFF2-40B4-BE49-F238E27FC236}">
                <a16:creationId xmlns:a16="http://schemas.microsoft.com/office/drawing/2014/main" id="{3A11D4E4-5646-446D-987B-27304095DF7B}"/>
              </a:ext>
            </a:extLst>
          </p:cNvPr>
          <p:cNvPicPr>
            <a:picLocks noGrp="1" noChangeAspect="1"/>
          </p:cNvPicPr>
          <p:nvPr>
            <p:ph sz="quarter" idx="4"/>
          </p:nvPr>
        </p:nvPicPr>
        <p:blipFill>
          <a:blip r:embed="rId3"/>
          <a:stretch>
            <a:fillRect/>
          </a:stretch>
        </p:blipFill>
        <p:spPr>
          <a:xfrm>
            <a:off x="6218238" y="2537581"/>
            <a:ext cx="5392737" cy="3036962"/>
          </a:xfrm>
          <a:prstGeom prst="rect">
            <a:avLst/>
          </a:prstGeom>
        </p:spPr>
      </p:pic>
    </p:spTree>
    <p:extLst>
      <p:ext uri="{BB962C8B-B14F-4D97-AF65-F5344CB8AC3E}">
        <p14:creationId xmlns:p14="http://schemas.microsoft.com/office/powerpoint/2010/main" val="587440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2010s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L.A. Noire</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p:txBody>
          <a:bodyPr/>
          <a:lstStyle/>
          <a:p>
            <a:r>
              <a:rPr lang="en-GB" dirty="0"/>
              <a:t>Created in 2011</a:t>
            </a:r>
          </a:p>
          <a:p>
            <a:r>
              <a:rPr lang="en-GB" dirty="0"/>
              <a:t>Developed by Rockstar Games and Team Bondi</a:t>
            </a:r>
          </a:p>
          <a:p>
            <a:r>
              <a:rPr lang="en-GB" dirty="0"/>
              <a:t>Set in 40s Hollywood with the player solving murder cases by investigating the crime scenes and interrogating any key people</a:t>
            </a:r>
          </a:p>
          <a:p>
            <a:r>
              <a:rPr lang="en-GB" dirty="0"/>
              <a:t>Authenticity played a huge part and special facial recognition was used to achieve it in certain parts of the game</a:t>
            </a:r>
          </a:p>
        </p:txBody>
      </p:sp>
      <p:pic>
        <p:nvPicPr>
          <p:cNvPr id="3" name="Content Placeholder 2">
            <a:extLst>
              <a:ext uri="{FF2B5EF4-FFF2-40B4-BE49-F238E27FC236}">
                <a16:creationId xmlns:a16="http://schemas.microsoft.com/office/drawing/2014/main" id="{FF45BEE6-7964-40FA-A29D-EE77581CE64C}"/>
              </a:ext>
            </a:extLst>
          </p:cNvPr>
          <p:cNvPicPr>
            <a:picLocks noGrp="1" noChangeAspect="1"/>
          </p:cNvPicPr>
          <p:nvPr>
            <p:ph sz="quarter" idx="4"/>
          </p:nvPr>
        </p:nvPicPr>
        <p:blipFill>
          <a:blip r:embed="rId3"/>
          <a:stretch>
            <a:fillRect/>
          </a:stretch>
        </p:blipFill>
        <p:spPr>
          <a:xfrm>
            <a:off x="6218238" y="2539355"/>
            <a:ext cx="5392737" cy="3033414"/>
          </a:xfrm>
          <a:prstGeom prst="rect">
            <a:avLst/>
          </a:prstGeom>
        </p:spPr>
      </p:pic>
    </p:spTree>
    <p:extLst>
      <p:ext uri="{BB962C8B-B14F-4D97-AF65-F5344CB8AC3E}">
        <p14:creationId xmlns:p14="http://schemas.microsoft.com/office/powerpoint/2010/main" val="208865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2010s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Project Cars 2</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a:xfrm>
            <a:off x="581194" y="2926052"/>
            <a:ext cx="5393100" cy="2934999"/>
          </a:xfrm>
        </p:spPr>
        <p:txBody>
          <a:bodyPr/>
          <a:lstStyle/>
          <a:p>
            <a:r>
              <a:rPr lang="en-GB" dirty="0"/>
              <a:t>Created in 2017</a:t>
            </a:r>
          </a:p>
          <a:p>
            <a:r>
              <a:rPr lang="en-GB" dirty="0"/>
              <a:t>Developed by Slightly Mad Studios</a:t>
            </a:r>
          </a:p>
          <a:p>
            <a:r>
              <a:rPr lang="en-GB" dirty="0"/>
              <a:t>Has the player race in different leagues and divisions</a:t>
            </a:r>
          </a:p>
          <a:p>
            <a:r>
              <a:rPr lang="en-GB" dirty="0"/>
              <a:t>Game emphasises the simulation aspect of the game with an authentic handling model that can be affected by the game’s environments.</a:t>
            </a:r>
          </a:p>
          <a:p>
            <a:r>
              <a:rPr lang="en-GB" dirty="0"/>
              <a:t>The game has unique models that also impact the dynamics of the game and adds realism</a:t>
            </a:r>
          </a:p>
        </p:txBody>
      </p:sp>
      <p:pic>
        <p:nvPicPr>
          <p:cNvPr id="3" name="Content Placeholder 2">
            <a:extLst>
              <a:ext uri="{FF2B5EF4-FFF2-40B4-BE49-F238E27FC236}">
                <a16:creationId xmlns:a16="http://schemas.microsoft.com/office/drawing/2014/main" id="{E6FA7DCD-9FC8-4BB1-85D2-3BBA251D80E2}"/>
              </a:ext>
            </a:extLst>
          </p:cNvPr>
          <p:cNvPicPr>
            <a:picLocks noGrp="1" noChangeAspect="1"/>
          </p:cNvPicPr>
          <p:nvPr>
            <p:ph sz="quarter" idx="4"/>
          </p:nvPr>
        </p:nvPicPr>
        <p:blipFill>
          <a:blip r:embed="rId3"/>
          <a:stretch>
            <a:fillRect/>
          </a:stretch>
        </p:blipFill>
        <p:spPr>
          <a:xfrm>
            <a:off x="6218238" y="2539355"/>
            <a:ext cx="5392737" cy="3033414"/>
          </a:xfrm>
          <a:prstGeom prst="rect">
            <a:avLst/>
          </a:prstGeom>
        </p:spPr>
      </p:pic>
    </p:spTree>
    <p:extLst>
      <p:ext uri="{BB962C8B-B14F-4D97-AF65-F5344CB8AC3E}">
        <p14:creationId xmlns:p14="http://schemas.microsoft.com/office/powerpoint/2010/main" val="3520467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A8526E-82FE-4FFA-83B9-6D4B194AFEE7}"/>
              </a:ext>
            </a:extLst>
          </p:cNvPr>
          <p:cNvSpPr>
            <a:spLocks noGrp="1"/>
          </p:cNvSpPr>
          <p:nvPr>
            <p:ph type="title"/>
          </p:nvPr>
        </p:nvSpPr>
        <p:spPr/>
        <p:txBody>
          <a:bodyPr/>
          <a:lstStyle/>
          <a:p>
            <a:r>
              <a:rPr lang="en-GB" dirty="0"/>
              <a:t>Section 3 - Conclusion</a:t>
            </a:r>
          </a:p>
        </p:txBody>
      </p:sp>
      <p:sp>
        <p:nvSpPr>
          <p:cNvPr id="8" name="Text Placeholder 7">
            <a:extLst>
              <a:ext uri="{FF2B5EF4-FFF2-40B4-BE49-F238E27FC236}">
                <a16:creationId xmlns:a16="http://schemas.microsoft.com/office/drawing/2014/main" id="{B9FA659E-C571-44CC-8CE7-5D646AE9B15A}"/>
              </a:ext>
            </a:extLst>
          </p:cNvPr>
          <p:cNvSpPr>
            <a:spLocks noGrp="1"/>
          </p:cNvSpPr>
          <p:nvPr>
            <p:ph type="body" idx="1"/>
          </p:nvPr>
        </p:nvSpPr>
        <p:spPr/>
        <p:txBody>
          <a:bodyPr/>
          <a:lstStyle/>
          <a:p>
            <a:r>
              <a:rPr lang="en-GB" dirty="0"/>
              <a:t>The True definition of game design</a:t>
            </a:r>
          </a:p>
        </p:txBody>
      </p:sp>
    </p:spTree>
    <p:extLst>
      <p:ext uri="{BB962C8B-B14F-4D97-AF65-F5344CB8AC3E}">
        <p14:creationId xmlns:p14="http://schemas.microsoft.com/office/powerpoint/2010/main" val="7399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D54F13-98F5-45EE-8552-BA31B97CCE2C}"/>
              </a:ext>
            </a:extLst>
          </p:cNvPr>
          <p:cNvSpPr>
            <a:spLocks noGrp="1"/>
          </p:cNvSpPr>
          <p:nvPr>
            <p:ph type="title"/>
          </p:nvPr>
        </p:nvSpPr>
        <p:spPr/>
        <p:txBody>
          <a:bodyPr/>
          <a:lstStyle/>
          <a:p>
            <a:r>
              <a:rPr lang="en-GB" dirty="0"/>
              <a:t>Section 1- Understanding Games Design</a:t>
            </a:r>
          </a:p>
        </p:txBody>
      </p:sp>
      <p:sp>
        <p:nvSpPr>
          <p:cNvPr id="5" name="Text Placeholder 4">
            <a:extLst>
              <a:ext uri="{FF2B5EF4-FFF2-40B4-BE49-F238E27FC236}">
                <a16:creationId xmlns:a16="http://schemas.microsoft.com/office/drawing/2014/main" id="{B25F202D-EA04-4387-B894-DF582E41BF60}"/>
              </a:ext>
            </a:extLst>
          </p:cNvPr>
          <p:cNvSpPr>
            <a:spLocks noGrp="1"/>
          </p:cNvSpPr>
          <p:nvPr>
            <p:ph type="body" idx="1"/>
          </p:nvPr>
        </p:nvSpPr>
        <p:spPr/>
        <p:txBody>
          <a:bodyPr/>
          <a:lstStyle/>
          <a:p>
            <a:r>
              <a:rPr lang="en-GB" dirty="0"/>
              <a:t>What Games Design is</a:t>
            </a:r>
          </a:p>
        </p:txBody>
      </p:sp>
    </p:spTree>
    <p:extLst>
      <p:ext uri="{BB962C8B-B14F-4D97-AF65-F5344CB8AC3E}">
        <p14:creationId xmlns:p14="http://schemas.microsoft.com/office/powerpoint/2010/main" val="2461810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D9138-39B1-4035-AB8C-051045B07D14}"/>
              </a:ext>
            </a:extLst>
          </p:cNvPr>
          <p:cNvSpPr>
            <a:spLocks noGrp="1"/>
          </p:cNvSpPr>
          <p:nvPr>
            <p:ph type="title"/>
          </p:nvPr>
        </p:nvSpPr>
        <p:spPr/>
        <p:txBody>
          <a:bodyPr/>
          <a:lstStyle/>
          <a:p>
            <a:r>
              <a:rPr lang="en-GB" dirty="0"/>
              <a:t>Conclusion</a:t>
            </a:r>
          </a:p>
        </p:txBody>
      </p:sp>
      <p:sp>
        <p:nvSpPr>
          <p:cNvPr id="5" name="Content Placeholder 4">
            <a:extLst>
              <a:ext uri="{FF2B5EF4-FFF2-40B4-BE49-F238E27FC236}">
                <a16:creationId xmlns:a16="http://schemas.microsoft.com/office/drawing/2014/main" id="{4DBE002A-4EEB-4794-9627-D35E2E3877DC}"/>
              </a:ext>
            </a:extLst>
          </p:cNvPr>
          <p:cNvSpPr>
            <a:spLocks noGrp="1"/>
          </p:cNvSpPr>
          <p:nvPr>
            <p:ph idx="1"/>
          </p:nvPr>
        </p:nvSpPr>
        <p:spPr/>
        <p:txBody>
          <a:bodyPr/>
          <a:lstStyle/>
          <a:p>
            <a:r>
              <a:rPr lang="en-GB" dirty="0"/>
              <a:t>Game Design is based on what the designer can do</a:t>
            </a:r>
          </a:p>
          <a:p>
            <a:r>
              <a:rPr lang="en-GB" dirty="0"/>
              <a:t>The games elements come from the different aspects of design</a:t>
            </a:r>
          </a:p>
          <a:p>
            <a:r>
              <a:rPr lang="en-GB" dirty="0"/>
              <a:t>A definition would be based on the game designers idea of the game, based on what that game was</a:t>
            </a:r>
          </a:p>
        </p:txBody>
      </p:sp>
    </p:spTree>
    <p:extLst>
      <p:ext uri="{BB962C8B-B14F-4D97-AF65-F5344CB8AC3E}">
        <p14:creationId xmlns:p14="http://schemas.microsoft.com/office/powerpoint/2010/main" val="1114718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I</a:t>
            </a:r>
          </a:p>
        </p:txBody>
      </p:sp>
      <p:sp>
        <p:nvSpPr>
          <p:cNvPr id="3" name="Content Placeholder 2"/>
          <p:cNvSpPr>
            <a:spLocks noGrp="1"/>
          </p:cNvSpPr>
          <p:nvPr>
            <p:ph idx="1"/>
          </p:nvPr>
        </p:nvSpPr>
        <p:spPr/>
        <p:txBody>
          <a:bodyPr>
            <a:normAutofit fontScale="70000" lnSpcReduction="20000"/>
          </a:bodyPr>
          <a:lstStyle/>
          <a:p>
            <a:pPr marL="342900" indent="-342900">
              <a:buFont typeface="+mj-lt"/>
              <a:buAutoNum type="arabicPeriod"/>
            </a:pPr>
            <a:r>
              <a:rPr lang="en-GB" dirty="0"/>
              <a:t>Jill Duffy (2007). Game Design, An Introduction. [online]. </a:t>
            </a:r>
            <a:r>
              <a:rPr lang="en-GB" i="1" dirty="0"/>
              <a:t>Game Career Guide</a:t>
            </a:r>
            <a:r>
              <a:rPr lang="en-GB" dirty="0"/>
              <a:t>. Available from: &lt;http://www.gamecareerguide.com/features/411/game_design_an_introduction.php&gt;. [Accessed 3 December 2018].</a:t>
            </a:r>
          </a:p>
          <a:p>
            <a:pPr marL="342900" indent="-342900">
              <a:buFont typeface="+mj-lt"/>
              <a:buAutoNum type="arabicPeriod"/>
            </a:pPr>
            <a:r>
              <a:rPr lang="en-GB" i="1" dirty="0"/>
              <a:t>International Student </a:t>
            </a:r>
            <a:r>
              <a:rPr lang="en-GB" dirty="0"/>
              <a:t>[online]. (n.d). Available from: &lt;https://www.internationalstudent.com/study-game-design/what-is-game-design/&gt;. [Accessed 3 December 2018].</a:t>
            </a:r>
          </a:p>
          <a:p>
            <a:pPr marL="342900" indent="-342900">
              <a:buFont typeface="+mj-lt"/>
              <a:buAutoNum type="arabicPeriod"/>
            </a:pPr>
            <a:r>
              <a:rPr lang="en-GB" i="1" dirty="0"/>
              <a:t>Game Designing</a:t>
            </a:r>
            <a:r>
              <a:rPr lang="en-GB" dirty="0"/>
              <a:t> [online]. (2018). Available from: &lt;https://www.gamedesigning.org/learn/requirements/&gt;. [Accessed 20 December 2018].</a:t>
            </a:r>
          </a:p>
          <a:p>
            <a:pPr marL="342900" indent="-342900">
              <a:buFont typeface="+mj-lt"/>
              <a:buAutoNum type="arabicPeriod"/>
            </a:pPr>
            <a:r>
              <a:rPr lang="en-GB" dirty="0"/>
              <a:t>Mary Bellis (2017). The History of </a:t>
            </a:r>
            <a:r>
              <a:rPr lang="en-GB" dirty="0" err="1"/>
              <a:t>Spacewar</a:t>
            </a:r>
            <a:r>
              <a:rPr lang="en-GB" dirty="0"/>
              <a:t>. [online]. </a:t>
            </a:r>
            <a:r>
              <a:rPr lang="en-GB" i="1" dirty="0"/>
              <a:t>Thought Co.</a:t>
            </a:r>
            <a:r>
              <a:rPr lang="en-GB" dirty="0"/>
              <a:t>. Available from: &lt;https://www.thoughtco.com/history-of-spacewar-1992412&gt;. [Accessed 20 December 2018].</a:t>
            </a:r>
          </a:p>
          <a:p>
            <a:pPr marL="342900" indent="-342900">
              <a:buFont typeface="+mj-lt"/>
              <a:buAutoNum type="arabicPeriod"/>
            </a:pPr>
            <a:r>
              <a:rPr lang="en-GB" dirty="0"/>
              <a:t>Matt Barton, Bill </a:t>
            </a:r>
            <a:r>
              <a:rPr lang="en-GB" dirty="0" err="1"/>
              <a:t>Loguidice</a:t>
            </a:r>
            <a:r>
              <a:rPr lang="en-GB" dirty="0"/>
              <a:t> (2009). The History of </a:t>
            </a:r>
            <a:r>
              <a:rPr lang="en-GB" dirty="0" err="1"/>
              <a:t>Spacewar</a:t>
            </a:r>
            <a:r>
              <a:rPr lang="en-GB" dirty="0"/>
              <a:t>!: The Best Waste of Time in the History of the Universe. [online]. </a:t>
            </a:r>
            <a:r>
              <a:rPr lang="en-GB" i="1" dirty="0" err="1"/>
              <a:t>Gamasutra</a:t>
            </a:r>
            <a:r>
              <a:rPr lang="en-GB" dirty="0"/>
              <a:t>. Available from: &lt;http://www.gamasutra.com/view/feature/4047/the_history_of_spacewar_the_best_.php?print=1&gt;. [Accessed 20 December 2018].</a:t>
            </a:r>
          </a:p>
          <a:p>
            <a:pPr marL="342900" indent="-342900">
              <a:buFont typeface="+mj-lt"/>
              <a:buAutoNum type="arabicPeriod"/>
            </a:pPr>
            <a:r>
              <a:rPr lang="en-GB" dirty="0"/>
              <a:t> </a:t>
            </a:r>
            <a:r>
              <a:rPr lang="en-GB" i="1" dirty="0"/>
              <a:t>Ultimate History of Video Games</a:t>
            </a:r>
            <a:r>
              <a:rPr lang="en-GB" dirty="0"/>
              <a:t> [online]. (2014). Available from: &lt;https://ultimatehistoryvideogames.jimdo.com/space-travel/&gt;. [Accessed 20 December 2018].</a:t>
            </a:r>
          </a:p>
          <a:p>
            <a:pPr marL="342900" indent="-342900">
              <a:buFont typeface="+mj-lt"/>
              <a:buAutoNum type="arabicPeriod"/>
            </a:pPr>
            <a:r>
              <a:rPr lang="en-GB" i="1" dirty="0"/>
              <a:t>Ken Thompson: A Brief Introduction</a:t>
            </a:r>
            <a:r>
              <a:rPr lang="en-GB" dirty="0"/>
              <a:t> [online]. (2007). Available from: &lt;http://www.linfo.org/thompson.html&gt;. [Accessed 20 December 2018].</a:t>
            </a:r>
          </a:p>
          <a:p>
            <a:pPr marL="342900" indent="-342900">
              <a:buFont typeface="+mj-lt"/>
              <a:buAutoNum type="arabicPeriod"/>
            </a:pPr>
            <a:r>
              <a:rPr lang="en-GB" i="1" dirty="0"/>
              <a:t>Computing History</a:t>
            </a:r>
            <a:r>
              <a:rPr lang="en-GB" dirty="0"/>
              <a:t> [online]. (2009). Available from: &lt;http://www.computinghistory.org.uk/det/4007/Atari-PONG/&gt;. [Accessed 20 December 2018].</a:t>
            </a:r>
          </a:p>
          <a:p>
            <a:pPr marL="342900" indent="-342900">
              <a:buFont typeface="+mj-lt"/>
              <a:buAutoNum type="arabicPeriod"/>
            </a:pPr>
            <a:r>
              <a:rPr lang="en-GB" dirty="0"/>
              <a:t>The Editors of Encyclopaedia Britannica (2015). Space Invaders. [online]. </a:t>
            </a:r>
            <a:r>
              <a:rPr lang="en-GB" i="1" dirty="0"/>
              <a:t>Encyclopaedia Britannica</a:t>
            </a:r>
            <a:r>
              <a:rPr lang="en-GB" dirty="0"/>
              <a:t>. Available from: &lt;https://www.britannica.com/topic/Space-Invaders&gt;. [Accessed 20 December 2018].</a:t>
            </a:r>
          </a:p>
          <a:p>
            <a:pPr marL="342900" indent="-342900">
              <a:buFont typeface="+mj-lt"/>
              <a:buAutoNum type="arabicPeriod"/>
            </a:pPr>
            <a:r>
              <a:rPr lang="en-GB" dirty="0"/>
              <a:t>Henry E. Lowood (2004). Pac-Man. [online]. </a:t>
            </a:r>
            <a:r>
              <a:rPr lang="en-GB" i="1" dirty="0" err="1"/>
              <a:t>Encyclopedia</a:t>
            </a:r>
            <a:r>
              <a:rPr lang="en-GB" i="1" dirty="0"/>
              <a:t> Britannica</a:t>
            </a:r>
            <a:r>
              <a:rPr lang="en-GB" dirty="0"/>
              <a:t>. Available from: &lt;https://www.britannica.com/topic/Pac-Man-1688279&gt;. [Accessed 21 December 2018].</a:t>
            </a:r>
          </a:p>
        </p:txBody>
      </p:sp>
    </p:spTree>
    <p:extLst>
      <p:ext uri="{BB962C8B-B14F-4D97-AF65-F5344CB8AC3E}">
        <p14:creationId xmlns:p14="http://schemas.microsoft.com/office/powerpoint/2010/main" val="3756907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3147-06D7-42A2-B3EF-74DB6DB1CC5F}"/>
              </a:ext>
            </a:extLst>
          </p:cNvPr>
          <p:cNvSpPr>
            <a:spLocks noGrp="1"/>
          </p:cNvSpPr>
          <p:nvPr>
            <p:ph type="title"/>
          </p:nvPr>
        </p:nvSpPr>
        <p:spPr/>
        <p:txBody>
          <a:bodyPr/>
          <a:lstStyle/>
          <a:p>
            <a:r>
              <a:rPr lang="en-GB" dirty="0"/>
              <a:t>References II</a:t>
            </a:r>
          </a:p>
        </p:txBody>
      </p:sp>
      <p:sp>
        <p:nvSpPr>
          <p:cNvPr id="3" name="Content Placeholder 2">
            <a:extLst>
              <a:ext uri="{FF2B5EF4-FFF2-40B4-BE49-F238E27FC236}">
                <a16:creationId xmlns:a16="http://schemas.microsoft.com/office/drawing/2014/main" id="{54775F0F-29C1-41A7-B6B5-A8EA912C35C1}"/>
              </a:ext>
            </a:extLst>
          </p:cNvPr>
          <p:cNvSpPr>
            <a:spLocks noGrp="1"/>
          </p:cNvSpPr>
          <p:nvPr>
            <p:ph idx="1"/>
          </p:nvPr>
        </p:nvSpPr>
        <p:spPr/>
        <p:txBody>
          <a:bodyPr>
            <a:normAutofit fontScale="70000" lnSpcReduction="20000"/>
          </a:bodyPr>
          <a:lstStyle/>
          <a:p>
            <a:pPr marL="342900" indent="-342900">
              <a:buFont typeface="+mj-lt"/>
              <a:buAutoNum type="arabicPeriod" startAt="11"/>
            </a:pPr>
            <a:r>
              <a:rPr lang="en-GB" dirty="0"/>
              <a:t>Chad Birch (2010). Understanding Pac-Man Ghost </a:t>
            </a:r>
            <a:r>
              <a:rPr lang="en-GB" dirty="0" err="1"/>
              <a:t>Behavior</a:t>
            </a:r>
            <a:r>
              <a:rPr lang="en-GB" dirty="0"/>
              <a:t>. [online]. </a:t>
            </a:r>
            <a:r>
              <a:rPr lang="en-GB" i="1" dirty="0"/>
              <a:t>Game Internals</a:t>
            </a:r>
            <a:r>
              <a:rPr lang="en-GB" dirty="0"/>
              <a:t>. Available from: &lt;http://gameinternals.com/post/2072558330/understanding-pac-man-ghost-behavior&gt;. [Accessed 21 December 2018].</a:t>
            </a:r>
          </a:p>
          <a:p>
            <a:pPr marL="342900" indent="-342900">
              <a:buFont typeface="+mj-lt"/>
              <a:buAutoNum type="arabicPeriod" startAt="11"/>
            </a:pPr>
            <a:r>
              <a:rPr lang="en-GB" dirty="0"/>
              <a:t>William L. </a:t>
            </a:r>
            <a:r>
              <a:rPr lang="en-GB" dirty="0" err="1"/>
              <a:t>Hosch</a:t>
            </a:r>
            <a:r>
              <a:rPr lang="en-GB" dirty="0"/>
              <a:t> (2008). Super Mario Bros. [online]. </a:t>
            </a:r>
            <a:r>
              <a:rPr lang="en-GB" i="1" dirty="0"/>
              <a:t>Encyclopaedia Britannica</a:t>
            </a:r>
            <a:r>
              <a:rPr lang="en-GB" dirty="0"/>
              <a:t>. Available from: &lt;https://www.britannica.com/topic/Super-Mario-Bros&gt;. [Accessed 21 December 2018].</a:t>
            </a:r>
          </a:p>
          <a:p>
            <a:pPr marL="342900" indent="-342900">
              <a:buFont typeface="+mj-lt"/>
              <a:buAutoNum type="arabicPeriod" startAt="11"/>
            </a:pPr>
            <a:r>
              <a:rPr lang="en-GB" dirty="0"/>
              <a:t>Henry E. Lowood (2008). Doom. [online]. </a:t>
            </a:r>
            <a:r>
              <a:rPr lang="en-GB" i="1" dirty="0"/>
              <a:t>Encyclopaedia Britannica</a:t>
            </a:r>
            <a:r>
              <a:rPr lang="en-GB" dirty="0"/>
              <a:t>. Available from: &lt;https://www.britannica.com/topic/Doom&gt;. [Accessed 21 December 2018].</a:t>
            </a:r>
          </a:p>
          <a:p>
            <a:pPr marL="342900" indent="-342900">
              <a:buFont typeface="+mj-lt"/>
              <a:buAutoNum type="arabicPeriod" startAt="11"/>
            </a:pPr>
            <a:r>
              <a:rPr lang="en-GB" dirty="0"/>
              <a:t>BBC (2001). Columbine families sue computer game makers. [online]. </a:t>
            </a:r>
            <a:r>
              <a:rPr lang="en-GB" i="1" dirty="0"/>
              <a:t>BBC News</a:t>
            </a:r>
            <a:r>
              <a:rPr lang="en-GB" dirty="0"/>
              <a:t>. Available from: &lt;http://news.bbc.co.uk/1/hi/sci/tech/1295920.stm&gt;. [Accessed 21 December 2018].</a:t>
            </a:r>
          </a:p>
          <a:p>
            <a:pPr marL="342900" indent="-342900">
              <a:buFont typeface="+mj-lt"/>
              <a:buAutoNum type="arabicPeriod" startAt="11"/>
            </a:pPr>
            <a:r>
              <a:rPr lang="en-GB" dirty="0"/>
              <a:t>Sony Computer Entertainment Europe (2001). </a:t>
            </a:r>
            <a:r>
              <a:rPr lang="en-GB" i="1" dirty="0"/>
              <a:t>Gran Turismo 2</a:t>
            </a:r>
            <a:r>
              <a:rPr lang="en-GB" dirty="0"/>
              <a:t> [online]. Available from: &lt;http://www.granturismo2.com/&gt;. [Accessed 21 December 2018].</a:t>
            </a:r>
          </a:p>
          <a:p>
            <a:pPr marL="342900" indent="-342900">
              <a:buFont typeface="+mj-lt"/>
              <a:buAutoNum type="arabicPeriod" startAt="11"/>
            </a:pPr>
            <a:r>
              <a:rPr lang="en-GB" i="1" dirty="0"/>
              <a:t>GTA Wiki</a:t>
            </a:r>
            <a:r>
              <a:rPr lang="en-GB" dirty="0"/>
              <a:t> [online]. (</a:t>
            </a:r>
            <a:r>
              <a:rPr lang="en-GB" dirty="0" err="1"/>
              <a:t>n.d</a:t>
            </a:r>
            <a:r>
              <a:rPr lang="en-GB" dirty="0"/>
              <a:t>). Available from: &lt;https://gta.fandom.com/wiki/Grand_Theft_Auto:_San_Andreas&gt;. [Accessed 21 December 2018].</a:t>
            </a:r>
          </a:p>
          <a:p>
            <a:pPr marL="342900" indent="-342900">
              <a:buFont typeface="+mj-lt"/>
              <a:buAutoNum type="arabicPeriod" startAt="11"/>
            </a:pPr>
            <a:r>
              <a:rPr lang="en-GB" i="1" dirty="0"/>
              <a:t>Bioshock Wiki</a:t>
            </a:r>
            <a:r>
              <a:rPr lang="en-GB" dirty="0"/>
              <a:t> [online]. (</a:t>
            </a:r>
            <a:r>
              <a:rPr lang="en-GB" dirty="0" err="1"/>
              <a:t>n.d</a:t>
            </a:r>
            <a:r>
              <a:rPr lang="en-GB" dirty="0"/>
              <a:t>). Available from: &lt;https://bioshock.fandom.com/wiki/BioShock&gt;. [Accessed 21 December 2018].</a:t>
            </a:r>
          </a:p>
          <a:p>
            <a:pPr marL="342900" indent="-342900">
              <a:buFont typeface="+mj-lt"/>
              <a:buAutoNum type="arabicPeriod" startAt="11"/>
            </a:pPr>
            <a:r>
              <a:rPr lang="en-GB" dirty="0"/>
              <a:t>Rob </a:t>
            </a:r>
            <a:r>
              <a:rPr lang="en-GB" dirty="0" err="1"/>
              <a:t>Dwiar</a:t>
            </a:r>
            <a:r>
              <a:rPr lang="en-GB" dirty="0"/>
              <a:t> (2017). The genius of Rapture. [online]. </a:t>
            </a:r>
            <a:r>
              <a:rPr lang="en-GB" i="1" dirty="0"/>
              <a:t>Eurogamer</a:t>
            </a:r>
            <a:r>
              <a:rPr lang="en-GB" dirty="0"/>
              <a:t>. Available from: &lt;https://www.eurogamer.net/articles/2017-08-21-the-genius-of-rapture&gt;. [Accessed 21 December 2018].</a:t>
            </a:r>
          </a:p>
          <a:p>
            <a:pPr marL="342900" indent="-342900">
              <a:buFont typeface="+mj-lt"/>
              <a:buAutoNum type="arabicPeriod" startAt="11"/>
            </a:pPr>
            <a:r>
              <a:rPr lang="en-GB" dirty="0"/>
              <a:t>Scott </a:t>
            </a:r>
            <a:r>
              <a:rPr lang="en-GB" dirty="0" err="1"/>
              <a:t>Meslow</a:t>
            </a:r>
            <a:r>
              <a:rPr lang="en-GB" dirty="0"/>
              <a:t> (2017). Revisiting L.A. Noire, the Game That Nearly Revolutionized the Video Game Industry. [online]. </a:t>
            </a:r>
            <a:r>
              <a:rPr lang="en-GB" i="1" dirty="0"/>
              <a:t>GQ</a:t>
            </a:r>
            <a:r>
              <a:rPr lang="en-GB" dirty="0"/>
              <a:t>. Available from: &lt;https://www.gq.com/story/revisiting-la-noire&gt;. [Accessed 21 December 2018].</a:t>
            </a:r>
          </a:p>
        </p:txBody>
      </p:sp>
    </p:spTree>
    <p:extLst>
      <p:ext uri="{BB962C8B-B14F-4D97-AF65-F5344CB8AC3E}">
        <p14:creationId xmlns:p14="http://schemas.microsoft.com/office/powerpoint/2010/main" val="4265583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0B58-604E-472E-A8A7-0440FBFDFBA5}"/>
              </a:ext>
            </a:extLst>
          </p:cNvPr>
          <p:cNvSpPr>
            <a:spLocks noGrp="1"/>
          </p:cNvSpPr>
          <p:nvPr>
            <p:ph type="title"/>
          </p:nvPr>
        </p:nvSpPr>
        <p:spPr/>
        <p:txBody>
          <a:bodyPr/>
          <a:lstStyle/>
          <a:p>
            <a:r>
              <a:rPr lang="en-GB" dirty="0"/>
              <a:t>References III</a:t>
            </a:r>
          </a:p>
        </p:txBody>
      </p:sp>
      <p:sp>
        <p:nvSpPr>
          <p:cNvPr id="3" name="Content Placeholder 2">
            <a:extLst>
              <a:ext uri="{FF2B5EF4-FFF2-40B4-BE49-F238E27FC236}">
                <a16:creationId xmlns:a16="http://schemas.microsoft.com/office/drawing/2014/main" id="{89158F3D-917D-418D-945A-996F3F74E2B3}"/>
              </a:ext>
            </a:extLst>
          </p:cNvPr>
          <p:cNvSpPr>
            <a:spLocks noGrp="1"/>
          </p:cNvSpPr>
          <p:nvPr>
            <p:ph idx="1"/>
          </p:nvPr>
        </p:nvSpPr>
        <p:spPr/>
        <p:txBody>
          <a:bodyPr/>
          <a:lstStyle/>
          <a:p>
            <a:pPr marL="342900" indent="-342900">
              <a:buFont typeface="+mj-lt"/>
              <a:buAutoNum type="arabicPeriod" startAt="20"/>
            </a:pPr>
            <a:r>
              <a:rPr lang="en-GB" dirty="0" err="1"/>
              <a:t>Darran</a:t>
            </a:r>
            <a:r>
              <a:rPr lang="en-GB" dirty="0"/>
              <a:t> Jamieson (2017). The Four Elements of Game Design: Part 1. [online]. </a:t>
            </a:r>
            <a:r>
              <a:rPr lang="en-GB" i="1" dirty="0" err="1"/>
              <a:t>EnvatoTuts</a:t>
            </a:r>
            <a:r>
              <a:rPr lang="en-GB" dirty="0"/>
              <a:t>. Available from: &lt;https://gamedevelopment.tutsplus.com/articles/four-elements-of-game-design-1--cms-22720&gt;. [Accessed 21 December 2018].</a:t>
            </a:r>
          </a:p>
          <a:p>
            <a:pPr marL="342900" indent="-342900">
              <a:buFont typeface="+mj-lt"/>
              <a:buAutoNum type="arabicPeriod" startAt="20"/>
            </a:pPr>
            <a:r>
              <a:rPr lang="en-GB" dirty="0" err="1"/>
              <a:t>Darran</a:t>
            </a:r>
            <a:r>
              <a:rPr lang="en-GB" dirty="0"/>
              <a:t> Jamieson (2017). The Four Elements of Game Design: Part 2. [online]. </a:t>
            </a:r>
            <a:r>
              <a:rPr lang="en-GB" i="1" dirty="0" err="1"/>
              <a:t>EnvatoTuts</a:t>
            </a:r>
            <a:r>
              <a:rPr lang="en-GB" dirty="0"/>
              <a:t>. Available from: &lt;https://gamedevelopment.tutsplus.com/articles/four-elements-of-game-design-1--cms-22720&gt;. [Accessed 21 December 2018].</a:t>
            </a:r>
          </a:p>
        </p:txBody>
      </p:sp>
    </p:spTree>
    <p:extLst>
      <p:ext uri="{BB962C8B-B14F-4D97-AF65-F5344CB8AC3E}">
        <p14:creationId xmlns:p14="http://schemas.microsoft.com/office/powerpoint/2010/main" val="536602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Game Design</a:t>
            </a:r>
          </a:p>
        </p:txBody>
      </p:sp>
      <p:sp>
        <p:nvSpPr>
          <p:cNvPr id="3" name="Content Placeholder 2"/>
          <p:cNvSpPr>
            <a:spLocks noGrp="1"/>
          </p:cNvSpPr>
          <p:nvPr>
            <p:ph idx="1"/>
          </p:nvPr>
        </p:nvSpPr>
        <p:spPr/>
        <p:txBody>
          <a:bodyPr>
            <a:normAutofit fontScale="85000" lnSpcReduction="20000"/>
          </a:bodyPr>
          <a:lstStyle/>
          <a:p>
            <a:pPr marL="0" indent="0">
              <a:buNone/>
            </a:pPr>
            <a:r>
              <a:rPr lang="en-GB" dirty="0"/>
              <a:t>Game Design can take many different meanings over the course of the existence of video games. From the many elements of game design, be it the story, characters, levels etc. it is generally known as the idea behind a game.</a:t>
            </a:r>
          </a:p>
          <a:p>
            <a:pPr marL="0" indent="0">
              <a:buNone/>
            </a:pPr>
            <a:r>
              <a:rPr lang="en-GB" dirty="0"/>
              <a:t>However, when accurately trying to define game design, you have to take note of many elements and the type of game being developed. Larger, more in-depth games, the game design takes focus on elements such as its theme, plot, characters with their backstories, more narrative aspects. Smaller games or otherwise simply refer to how to play the game, it’s rules, scoring and difficulty</a:t>
            </a:r>
            <a:r>
              <a:rPr lang="en-GB" baseline="30000" dirty="0"/>
              <a:t>[1]</a:t>
            </a:r>
            <a:r>
              <a:rPr lang="en-GB" dirty="0"/>
              <a:t>.</a:t>
            </a:r>
          </a:p>
          <a:p>
            <a:pPr marL="0" indent="0">
              <a:buNone/>
            </a:pPr>
            <a:r>
              <a:rPr lang="en-GB" dirty="0"/>
              <a:t>This can create different aspects to video game design where it goes beyond an idea. Games Design is diverse and can range with different roles.</a:t>
            </a:r>
          </a:p>
          <a:p>
            <a:r>
              <a:rPr lang="en-GB" dirty="0"/>
              <a:t>Level Designer</a:t>
            </a:r>
          </a:p>
          <a:p>
            <a:r>
              <a:rPr lang="en-GB" dirty="0"/>
              <a:t>Writer/Storyline</a:t>
            </a:r>
          </a:p>
          <a:p>
            <a:r>
              <a:rPr lang="en-GB" dirty="0"/>
              <a:t>Artist/Content Designer</a:t>
            </a:r>
          </a:p>
          <a:p>
            <a:r>
              <a:rPr lang="en-GB" dirty="0"/>
              <a:t>Programmer</a:t>
            </a:r>
          </a:p>
          <a:p>
            <a:r>
              <a:rPr lang="en-GB" dirty="0"/>
              <a:t>World Designer</a:t>
            </a:r>
          </a:p>
          <a:p>
            <a:r>
              <a:rPr lang="en-GB" dirty="0"/>
              <a:t>Interface Designer</a:t>
            </a:r>
            <a:r>
              <a:rPr lang="en-GB" baseline="30000" dirty="0"/>
              <a:t>[2]</a:t>
            </a:r>
            <a:endParaRPr lang="en-GB" dirty="0"/>
          </a:p>
        </p:txBody>
      </p:sp>
    </p:spTree>
    <p:extLst>
      <p:ext uri="{BB962C8B-B14F-4D97-AF65-F5344CB8AC3E}">
        <p14:creationId xmlns:p14="http://schemas.microsoft.com/office/powerpoint/2010/main" val="14145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257BD7-2580-4F1D-B040-601F152EC36B}"/>
              </a:ext>
            </a:extLst>
          </p:cNvPr>
          <p:cNvSpPr>
            <a:spLocks noGrp="1"/>
          </p:cNvSpPr>
          <p:nvPr>
            <p:ph type="title"/>
          </p:nvPr>
        </p:nvSpPr>
        <p:spPr/>
        <p:txBody>
          <a:bodyPr/>
          <a:lstStyle/>
          <a:p>
            <a:r>
              <a:rPr lang="en-GB" dirty="0"/>
              <a:t>What is needed?</a:t>
            </a:r>
          </a:p>
        </p:txBody>
      </p:sp>
      <p:sp>
        <p:nvSpPr>
          <p:cNvPr id="5" name="Content Placeholder 4">
            <a:extLst>
              <a:ext uri="{FF2B5EF4-FFF2-40B4-BE49-F238E27FC236}">
                <a16:creationId xmlns:a16="http://schemas.microsoft.com/office/drawing/2014/main" id="{BC2A68BF-737B-480E-8E33-25DCAEBD3466}"/>
              </a:ext>
            </a:extLst>
          </p:cNvPr>
          <p:cNvSpPr>
            <a:spLocks noGrp="1"/>
          </p:cNvSpPr>
          <p:nvPr>
            <p:ph idx="1"/>
          </p:nvPr>
        </p:nvSpPr>
        <p:spPr/>
        <p:txBody>
          <a:bodyPr/>
          <a:lstStyle/>
          <a:p>
            <a:pPr marL="0" indent="0">
              <a:buNone/>
            </a:pPr>
            <a:r>
              <a:rPr lang="en-GB" dirty="0"/>
              <a:t>There are the fundamentals of requirements that will be needed when going into a career in games design.</a:t>
            </a:r>
          </a:p>
          <a:p>
            <a:r>
              <a:rPr lang="en-GB" dirty="0"/>
              <a:t>Education requires someone considering games design to have either a degree, HND or otherwise in either a games related course or something relating to computer science or other similar education.</a:t>
            </a:r>
          </a:p>
          <a:p>
            <a:r>
              <a:rPr lang="en-GB" dirty="0"/>
              <a:t>Experience is needed to get into games design, with knowledge or a portfolio</a:t>
            </a:r>
            <a:r>
              <a:rPr lang="en-GB" baseline="30000" dirty="0"/>
              <a:t>[3]</a:t>
            </a:r>
            <a:r>
              <a:rPr lang="en-GB" dirty="0"/>
              <a:t>.</a:t>
            </a:r>
          </a:p>
        </p:txBody>
      </p:sp>
    </p:spTree>
    <p:extLst>
      <p:ext uri="{BB962C8B-B14F-4D97-AF65-F5344CB8AC3E}">
        <p14:creationId xmlns:p14="http://schemas.microsoft.com/office/powerpoint/2010/main" val="3280701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D5C5-E02C-47BA-BFA1-C7D364ED6B1D}"/>
              </a:ext>
            </a:extLst>
          </p:cNvPr>
          <p:cNvSpPr>
            <a:spLocks noGrp="1"/>
          </p:cNvSpPr>
          <p:nvPr>
            <p:ph type="title"/>
          </p:nvPr>
        </p:nvSpPr>
        <p:spPr/>
        <p:txBody>
          <a:bodyPr/>
          <a:lstStyle/>
          <a:p>
            <a:r>
              <a:rPr lang="en-GB" dirty="0"/>
              <a:t>Elements of Game Design</a:t>
            </a:r>
          </a:p>
        </p:txBody>
      </p:sp>
      <p:sp>
        <p:nvSpPr>
          <p:cNvPr id="3" name="Content Placeholder 2">
            <a:extLst>
              <a:ext uri="{FF2B5EF4-FFF2-40B4-BE49-F238E27FC236}">
                <a16:creationId xmlns:a16="http://schemas.microsoft.com/office/drawing/2014/main" id="{58240841-C5AE-458D-A7F1-A0573A30DE98}"/>
              </a:ext>
            </a:extLst>
          </p:cNvPr>
          <p:cNvSpPr>
            <a:spLocks noGrp="1"/>
          </p:cNvSpPr>
          <p:nvPr>
            <p:ph idx="1"/>
          </p:nvPr>
        </p:nvSpPr>
        <p:spPr/>
        <p:txBody>
          <a:bodyPr/>
          <a:lstStyle/>
          <a:p>
            <a:r>
              <a:rPr lang="en-GB" dirty="0"/>
              <a:t>Challenge – The key objective or the actions that would contribute to achieving the goal.</a:t>
            </a:r>
          </a:p>
          <a:p>
            <a:r>
              <a:rPr lang="en-GB" dirty="0"/>
              <a:t>Choice – Choosing how to play the game or advance through the game</a:t>
            </a:r>
          </a:p>
          <a:p>
            <a:r>
              <a:rPr lang="en-GB" dirty="0"/>
              <a:t>Change – Different elements that would alter the dynamic of the game and keep it fresh</a:t>
            </a:r>
          </a:p>
          <a:p>
            <a:r>
              <a:rPr lang="en-GB" dirty="0"/>
              <a:t>Chance – Defines how the game is played, with plans for each part of </a:t>
            </a:r>
            <a:r>
              <a:rPr lang="en-GB"/>
              <a:t>the game</a:t>
            </a:r>
            <a:endParaRPr lang="en-GB" dirty="0"/>
          </a:p>
        </p:txBody>
      </p:sp>
    </p:spTree>
    <p:extLst>
      <p:ext uri="{BB962C8B-B14F-4D97-AF65-F5344CB8AC3E}">
        <p14:creationId xmlns:p14="http://schemas.microsoft.com/office/powerpoint/2010/main" val="218966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1E22FE-90D1-4205-ACE6-755CB7246447}"/>
              </a:ext>
            </a:extLst>
          </p:cNvPr>
          <p:cNvSpPr>
            <a:spLocks noGrp="1"/>
          </p:cNvSpPr>
          <p:nvPr>
            <p:ph type="title"/>
          </p:nvPr>
        </p:nvSpPr>
        <p:spPr/>
        <p:txBody>
          <a:bodyPr/>
          <a:lstStyle/>
          <a:p>
            <a:r>
              <a:rPr lang="en-GB" dirty="0"/>
              <a:t>Section 2 - TimeLine</a:t>
            </a:r>
          </a:p>
        </p:txBody>
      </p:sp>
      <p:sp>
        <p:nvSpPr>
          <p:cNvPr id="5" name="Text Placeholder 4">
            <a:extLst>
              <a:ext uri="{FF2B5EF4-FFF2-40B4-BE49-F238E27FC236}">
                <a16:creationId xmlns:a16="http://schemas.microsoft.com/office/drawing/2014/main" id="{3F7E55D8-0667-4BCC-AC84-5B2FC9CA716F}"/>
              </a:ext>
            </a:extLst>
          </p:cNvPr>
          <p:cNvSpPr>
            <a:spLocks noGrp="1"/>
          </p:cNvSpPr>
          <p:nvPr>
            <p:ph type="body" idx="1"/>
          </p:nvPr>
        </p:nvSpPr>
        <p:spPr/>
        <p:txBody>
          <a:bodyPr/>
          <a:lstStyle/>
          <a:p>
            <a:r>
              <a:rPr lang="en-GB" dirty="0"/>
              <a:t>1960s – 2010s</a:t>
            </a:r>
          </a:p>
        </p:txBody>
      </p:sp>
    </p:spTree>
    <p:extLst>
      <p:ext uri="{BB962C8B-B14F-4D97-AF65-F5344CB8AC3E}">
        <p14:creationId xmlns:p14="http://schemas.microsoft.com/office/powerpoint/2010/main" val="103271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1960s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SPACEWAR!</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p:txBody>
          <a:bodyPr/>
          <a:lstStyle/>
          <a:p>
            <a:r>
              <a:rPr lang="en-GB" dirty="0"/>
              <a:t>Developed in 1962</a:t>
            </a:r>
          </a:p>
          <a:p>
            <a:r>
              <a:rPr lang="en-GB" dirty="0"/>
              <a:t>Created by Steve Russel</a:t>
            </a:r>
          </a:p>
          <a:p>
            <a:r>
              <a:rPr lang="en-GB" dirty="0"/>
              <a:t>Developed on a minicomputer using a CAT display and keyboard</a:t>
            </a:r>
          </a:p>
          <a:p>
            <a:r>
              <a:rPr lang="en-GB" dirty="0"/>
              <a:t>Has two player fly and attack each other with weapons while avoiding the sun.</a:t>
            </a:r>
          </a:p>
          <a:p>
            <a:r>
              <a:rPr lang="en-GB" dirty="0"/>
              <a:t>Elements of the game would be influential to later game developers and games. For example, Asteroids</a:t>
            </a:r>
          </a:p>
        </p:txBody>
      </p:sp>
      <p:pic>
        <p:nvPicPr>
          <p:cNvPr id="15" name="Content Placeholder 2">
            <a:extLst>
              <a:ext uri="{FF2B5EF4-FFF2-40B4-BE49-F238E27FC236}">
                <a16:creationId xmlns:a16="http://schemas.microsoft.com/office/drawing/2014/main" id="{0B33DBB9-00EC-400A-B3E3-AA4A5C923A67}"/>
              </a:ext>
            </a:extLst>
          </p:cNvPr>
          <p:cNvPicPr>
            <a:picLocks noGrp="1" noChangeAspect="1"/>
          </p:cNvPicPr>
          <p:nvPr>
            <p:ph sz="quarter" idx="4"/>
          </p:nvPr>
        </p:nvPicPr>
        <p:blipFill>
          <a:blip r:embed="rId3"/>
          <a:stretch>
            <a:fillRect/>
          </a:stretch>
        </p:blipFill>
        <p:spPr>
          <a:xfrm>
            <a:off x="6507956" y="2251075"/>
            <a:ext cx="4813300" cy="3609975"/>
          </a:xfrm>
          <a:prstGeom prst="rect">
            <a:avLst/>
          </a:prstGeom>
        </p:spPr>
      </p:pic>
    </p:spTree>
    <p:extLst>
      <p:ext uri="{BB962C8B-B14F-4D97-AF65-F5344CB8AC3E}">
        <p14:creationId xmlns:p14="http://schemas.microsoft.com/office/powerpoint/2010/main" val="418127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1960s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Space Travel</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p:txBody>
          <a:bodyPr/>
          <a:lstStyle/>
          <a:p>
            <a:r>
              <a:rPr lang="en-GB" dirty="0"/>
              <a:t>Developed in 1969</a:t>
            </a:r>
          </a:p>
          <a:p>
            <a:r>
              <a:rPr lang="en-GB" dirty="0"/>
              <a:t>Created on an outdated minicomputer at the time.</a:t>
            </a:r>
          </a:p>
          <a:p>
            <a:r>
              <a:rPr lang="en-GB" dirty="0"/>
              <a:t>Simulated the solar system and allowed the player to explore it in a spaceship</a:t>
            </a:r>
          </a:p>
          <a:p>
            <a:r>
              <a:rPr lang="en-GB" dirty="0"/>
              <a:t>Considered the first UNIX application and brought about the UNIX operating system.</a:t>
            </a:r>
          </a:p>
        </p:txBody>
      </p:sp>
      <p:pic>
        <p:nvPicPr>
          <p:cNvPr id="6" name="Content Placeholder 5">
            <a:extLst>
              <a:ext uri="{FF2B5EF4-FFF2-40B4-BE49-F238E27FC236}">
                <a16:creationId xmlns:a16="http://schemas.microsoft.com/office/drawing/2014/main" id="{BA7EA21D-7F12-4C04-AAB7-89F09FB84361}"/>
              </a:ext>
            </a:extLst>
          </p:cNvPr>
          <p:cNvPicPr>
            <a:picLocks noGrp="1" noChangeAspect="1"/>
          </p:cNvPicPr>
          <p:nvPr>
            <p:ph sz="quarter" idx="4"/>
          </p:nvPr>
        </p:nvPicPr>
        <p:blipFill>
          <a:blip r:embed="rId3"/>
          <a:stretch>
            <a:fillRect/>
          </a:stretch>
        </p:blipFill>
        <p:spPr>
          <a:xfrm>
            <a:off x="6461218" y="2250892"/>
            <a:ext cx="4906778" cy="3610340"/>
          </a:xfrm>
          <a:prstGeom prst="rect">
            <a:avLst/>
          </a:prstGeom>
        </p:spPr>
      </p:pic>
    </p:spTree>
    <p:extLst>
      <p:ext uri="{BB962C8B-B14F-4D97-AF65-F5344CB8AC3E}">
        <p14:creationId xmlns:p14="http://schemas.microsoft.com/office/powerpoint/2010/main" val="3753052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8778DA0-C967-4DE8-937A-B96D83D75180}"/>
              </a:ext>
            </a:extLst>
          </p:cNvPr>
          <p:cNvSpPr>
            <a:spLocks noGrp="1"/>
          </p:cNvSpPr>
          <p:nvPr>
            <p:ph type="title"/>
          </p:nvPr>
        </p:nvSpPr>
        <p:spPr/>
        <p:txBody>
          <a:bodyPr/>
          <a:lstStyle/>
          <a:p>
            <a:r>
              <a:rPr lang="en-GB" dirty="0"/>
              <a:t>1970s</a:t>
            </a:r>
          </a:p>
        </p:txBody>
      </p:sp>
      <p:sp>
        <p:nvSpPr>
          <p:cNvPr id="11" name="Text Placeholder 10">
            <a:extLst>
              <a:ext uri="{FF2B5EF4-FFF2-40B4-BE49-F238E27FC236}">
                <a16:creationId xmlns:a16="http://schemas.microsoft.com/office/drawing/2014/main" id="{3D9CFE34-C7D5-41B2-B5BF-296FF5F63A22}"/>
              </a:ext>
            </a:extLst>
          </p:cNvPr>
          <p:cNvSpPr>
            <a:spLocks noGrp="1"/>
          </p:cNvSpPr>
          <p:nvPr>
            <p:ph type="body" idx="1"/>
          </p:nvPr>
        </p:nvSpPr>
        <p:spPr/>
        <p:txBody>
          <a:bodyPr/>
          <a:lstStyle/>
          <a:p>
            <a:r>
              <a:rPr lang="en-GB" dirty="0"/>
              <a:t>Pong</a:t>
            </a:r>
          </a:p>
        </p:txBody>
      </p:sp>
      <p:sp>
        <p:nvSpPr>
          <p:cNvPr id="12" name="Content Placeholder 11">
            <a:extLst>
              <a:ext uri="{FF2B5EF4-FFF2-40B4-BE49-F238E27FC236}">
                <a16:creationId xmlns:a16="http://schemas.microsoft.com/office/drawing/2014/main" id="{0B91E29C-6EFF-4761-8CF6-B491C5EA3FD4}"/>
              </a:ext>
            </a:extLst>
          </p:cNvPr>
          <p:cNvSpPr>
            <a:spLocks noGrp="1"/>
          </p:cNvSpPr>
          <p:nvPr>
            <p:ph sz="half" idx="2"/>
          </p:nvPr>
        </p:nvSpPr>
        <p:spPr/>
        <p:txBody>
          <a:bodyPr/>
          <a:lstStyle/>
          <a:p>
            <a:r>
              <a:rPr lang="en-GB" dirty="0"/>
              <a:t>Created in 1972</a:t>
            </a:r>
          </a:p>
          <a:p>
            <a:r>
              <a:rPr lang="en-GB" dirty="0"/>
              <a:t>Developed by Atari</a:t>
            </a:r>
          </a:p>
          <a:p>
            <a:r>
              <a:rPr lang="en-GB" dirty="0"/>
              <a:t>Simplistic game consisting of two paddles batting a ball back and forth.</a:t>
            </a:r>
          </a:p>
          <a:p>
            <a:r>
              <a:rPr lang="en-GB" dirty="0"/>
              <a:t>A commercial success that led to Atari expanding its company, producing more products and more games and home consoles to be produced.</a:t>
            </a:r>
          </a:p>
        </p:txBody>
      </p:sp>
      <p:pic>
        <p:nvPicPr>
          <p:cNvPr id="3" name="Content Placeholder 2">
            <a:extLst>
              <a:ext uri="{FF2B5EF4-FFF2-40B4-BE49-F238E27FC236}">
                <a16:creationId xmlns:a16="http://schemas.microsoft.com/office/drawing/2014/main" id="{ACE239F3-608A-430D-B814-227B95B1193E}"/>
              </a:ext>
            </a:extLst>
          </p:cNvPr>
          <p:cNvPicPr>
            <a:picLocks noGrp="1" noChangeAspect="1"/>
          </p:cNvPicPr>
          <p:nvPr>
            <p:ph sz="quarter" idx="4"/>
          </p:nvPr>
        </p:nvPicPr>
        <p:blipFill>
          <a:blip r:embed="rId3"/>
          <a:stretch>
            <a:fillRect/>
          </a:stretch>
        </p:blipFill>
        <p:spPr>
          <a:xfrm>
            <a:off x="7415367" y="2251075"/>
            <a:ext cx="2998478" cy="3609975"/>
          </a:xfrm>
          <a:prstGeom prst="rect">
            <a:avLst/>
          </a:prstGeom>
        </p:spPr>
      </p:pic>
    </p:spTree>
    <p:extLst>
      <p:ext uri="{BB962C8B-B14F-4D97-AF65-F5344CB8AC3E}">
        <p14:creationId xmlns:p14="http://schemas.microsoft.com/office/powerpoint/2010/main" val="35201223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1167</TotalTime>
  <Words>4165</Words>
  <Application>Microsoft Office PowerPoint</Application>
  <PresentationFormat>Widescreen</PresentationFormat>
  <Paragraphs>250</Paragraphs>
  <Slides>23</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Gill Sans MT</vt:lpstr>
      <vt:lpstr>Wingdings 2</vt:lpstr>
      <vt:lpstr>Dividend</vt:lpstr>
      <vt:lpstr>Reviewing Game Design</vt:lpstr>
      <vt:lpstr>Section 1- Understanding Games Design</vt:lpstr>
      <vt:lpstr>What is Game Design</vt:lpstr>
      <vt:lpstr>What is needed?</vt:lpstr>
      <vt:lpstr>Elements of Game Design</vt:lpstr>
      <vt:lpstr>Section 2 - TimeLine</vt:lpstr>
      <vt:lpstr>1960s</vt:lpstr>
      <vt:lpstr>1960s</vt:lpstr>
      <vt:lpstr>1970s</vt:lpstr>
      <vt:lpstr>1970s</vt:lpstr>
      <vt:lpstr>1980s</vt:lpstr>
      <vt:lpstr>1980s</vt:lpstr>
      <vt:lpstr>1990s</vt:lpstr>
      <vt:lpstr>1990s</vt:lpstr>
      <vt:lpstr>2000s</vt:lpstr>
      <vt:lpstr>2000s</vt:lpstr>
      <vt:lpstr>2010s</vt:lpstr>
      <vt:lpstr>2010s</vt:lpstr>
      <vt:lpstr>Section 3 - Conclusion</vt:lpstr>
      <vt:lpstr>Conclusion</vt:lpstr>
      <vt:lpstr>References I</vt:lpstr>
      <vt:lpstr>References II</vt:lpstr>
      <vt:lpstr>References III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Reviewing Game Design</dc:title>
  <dc:creator>Luke Bruni</dc:creator>
  <cp:lastModifiedBy>Luke Bruni</cp:lastModifiedBy>
  <cp:revision>62</cp:revision>
  <dcterms:created xsi:type="dcterms:W3CDTF">2018-12-03T09:47:07Z</dcterms:created>
  <dcterms:modified xsi:type="dcterms:W3CDTF">2018-12-21T16:17:36Z</dcterms:modified>
</cp:coreProperties>
</file>